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57" r:id="rId5"/>
    <p:sldId id="266" r:id="rId6"/>
    <p:sldId id="267" r:id="rId7"/>
    <p:sldId id="270" r:id="rId8"/>
    <p:sldId id="271" r:id="rId9"/>
    <p:sldId id="258" r:id="rId10"/>
    <p:sldId id="269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CA8623-279B-46A3-A545-EC7716D84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AD980DA-CD88-49C5-A778-1BABF6962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de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C05C2D-9DD9-4535-A0DE-9785BA785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A487C-FCC7-41AC-BBD0-068453A22BA8}" type="datetimeFigureOut">
              <a:rPr lang="de-CH" smtClean="0"/>
              <a:t>04.05.2021</a:t>
            </a:fld>
            <a:endParaRPr lang="de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2D66D0-94E8-46C7-8771-E69CFE03D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9AF046-2B87-402E-BD65-9FB1F4965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AF7C-A940-4396-A2A7-B483A04DEE92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15515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06248E-DCDE-4675-8A89-A9F849524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CB37950-D335-462E-88F3-C3793B4577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D3F056-D498-4120-84F0-7BC29AFBE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A487C-FCC7-41AC-BBD0-068453A22BA8}" type="datetimeFigureOut">
              <a:rPr lang="de-CH" smtClean="0"/>
              <a:t>04.05.2021</a:t>
            </a:fld>
            <a:endParaRPr lang="de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D8F651-CA47-4611-BE05-E706C91CA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0D52D1-A873-48E4-AF19-DF00C2358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AF7C-A940-4396-A2A7-B483A04DEE92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2253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C1A97F3-5DB7-4590-B9E8-6ABF188C0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C96504E-EBC6-4BD4-B3E0-EE9B8E440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820DEF-800C-4750-AA3D-6C2AB6921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A487C-FCC7-41AC-BBD0-068453A22BA8}" type="datetimeFigureOut">
              <a:rPr lang="de-CH" smtClean="0"/>
              <a:t>04.05.2021</a:t>
            </a:fld>
            <a:endParaRPr lang="de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92A264-2BB6-49DE-89D1-488FF6E4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9DD90D-810D-4CEF-BD33-19F8B83A4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AF7C-A940-4396-A2A7-B483A04DEE92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33640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97E3AA-CDBA-4892-9C53-CF4E9587B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AEA0EC-7EB6-4CCD-B903-EA88F9859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8ECF0D-AC4C-44E4-A22F-493AF6C09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A487C-FCC7-41AC-BBD0-068453A22BA8}" type="datetimeFigureOut">
              <a:rPr lang="de-CH" smtClean="0"/>
              <a:t>04.05.2021</a:t>
            </a:fld>
            <a:endParaRPr lang="de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12EEAC-DBE1-41D8-A190-8D10C23EA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6ED8FB-4293-446E-AFE6-97A024C6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AF7C-A940-4396-A2A7-B483A04DEE92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90788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621396-DC6F-4AF5-8EAC-2F83414A8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A9EDCEC-2BB4-461C-8957-E11D88D28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B368CB-29C2-410D-B822-9C63C2C5E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A487C-FCC7-41AC-BBD0-068453A22BA8}" type="datetimeFigureOut">
              <a:rPr lang="de-CH" smtClean="0"/>
              <a:t>04.05.2021</a:t>
            </a:fld>
            <a:endParaRPr lang="de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0903F1-B93A-48AA-881C-92CDD3318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1F01A1-4FEB-4AA1-B6DC-3D9C7CDDB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AF7C-A940-4396-A2A7-B483A04DEE92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58667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1D4B3-62E1-421C-8FE9-77B139435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261013-0439-4D7B-8A3F-0EC7462C24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7698FC6-C479-460C-B62E-7D39355AE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74340E-4FA3-4DF6-BC92-DE7FF40E7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A487C-FCC7-41AC-BBD0-068453A22BA8}" type="datetimeFigureOut">
              <a:rPr lang="de-CH" smtClean="0"/>
              <a:t>04.05.2021</a:t>
            </a:fld>
            <a:endParaRPr lang="de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AC18140-83F6-41FF-8B87-CBBB6C4D5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D515E1-2A0B-42C3-95A0-D910568C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AF7C-A940-4396-A2A7-B483A04DEE92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12974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09BF93-825E-442F-997D-BB832E65B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E9CB2-3D77-42DA-AA35-2C2D00B0B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506245B-A799-4978-9A1E-A1EB614C0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1D4337D-4397-4BFD-A5EC-C3642B6C4D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139B6C8-7A02-462E-89AF-F1C1AB50A0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F501ED9-40F8-44AD-BE16-C9221650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A487C-FCC7-41AC-BBD0-068453A22BA8}" type="datetimeFigureOut">
              <a:rPr lang="de-CH" smtClean="0"/>
              <a:t>04.05.2021</a:t>
            </a:fld>
            <a:endParaRPr lang="de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446EC44-AAA5-42DF-8658-2CFF2DCC6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23EF776-13CB-4B24-BB8F-BBE202047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AF7C-A940-4396-A2A7-B483A04DEE92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79566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31C3F3-646C-4FD1-B0F2-2CDC7ACAA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6383361-9746-4166-8C07-D6FFACBDD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A487C-FCC7-41AC-BBD0-068453A22BA8}" type="datetimeFigureOut">
              <a:rPr lang="de-CH" smtClean="0"/>
              <a:t>04.05.2021</a:t>
            </a:fld>
            <a:endParaRPr lang="de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1EA6B12-18A5-47FC-ABC1-3CECDB69C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040998-719F-4549-8F4A-857CDEFF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AF7C-A940-4396-A2A7-B483A04DEE92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85715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8CD811E-C43D-4E3F-86D1-C8532824D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A487C-FCC7-41AC-BBD0-068453A22BA8}" type="datetimeFigureOut">
              <a:rPr lang="de-CH" smtClean="0"/>
              <a:t>04.05.2021</a:t>
            </a:fld>
            <a:endParaRPr lang="de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59CD7DF-8FCF-4D6B-8ACD-835247D4C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8ED8D4-BD31-4EC1-9B30-CC9C2E895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AF7C-A940-4396-A2A7-B483A04DEE92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72655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33B33D-8215-44D2-A8BD-2032EF71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C7DD8D-28F1-4CB8-9D99-1BF403B2D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97FBC60-31FF-4048-99F9-47204B128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7199D17-5F93-441F-AE90-3C4939D81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A487C-FCC7-41AC-BBD0-068453A22BA8}" type="datetimeFigureOut">
              <a:rPr lang="de-CH" smtClean="0"/>
              <a:t>04.05.2021</a:t>
            </a:fld>
            <a:endParaRPr lang="de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407C273-AA0C-44AD-A933-789951219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CF22C0-D39D-43C8-AA75-8F176C233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AF7C-A940-4396-A2A7-B483A04DEE92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64893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774354-F3BF-4E85-AAF5-F6D075F16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FD8A82A-4987-4575-A995-C010D40892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7CAF7B7-15B2-40C8-8FFE-3185D9C4E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C291AC7-AA84-409A-858B-9953EB298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A487C-FCC7-41AC-BBD0-068453A22BA8}" type="datetimeFigureOut">
              <a:rPr lang="de-CH" smtClean="0"/>
              <a:t>04.05.2021</a:t>
            </a:fld>
            <a:endParaRPr lang="de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874A07E-F881-4C9D-93B0-E7942A448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547FE3-EC64-4F1C-90C3-2DA8287A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AF7C-A940-4396-A2A7-B483A04DEE92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6516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42359E-CC93-4D7A-8A5D-329BE4C5C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9B1182-1986-4FC4-A965-7ACDED9A7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A22452-627C-4E29-A499-A76032464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487C-FCC7-41AC-BBD0-068453A22BA8}" type="datetimeFigureOut">
              <a:rPr lang="de-CH" smtClean="0"/>
              <a:t>04.05.2021</a:t>
            </a:fld>
            <a:endParaRPr lang="de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BFBF83-CBC3-4370-BA50-5A4DCA253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FCE04C-FCCD-4031-9E28-E087AD8C6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6AF7C-A940-4396-A2A7-B483A04DEE92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375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microsoft.com/office/2007/relationships/hdphoto" Target="../media/hdphoto5.wdp"/><Relationship Id="rId10" Type="http://schemas.openxmlformats.org/officeDocument/2006/relationships/image" Target="../media/image51.jpg"/><Relationship Id="rId4" Type="http://schemas.openxmlformats.org/officeDocument/2006/relationships/image" Target="../media/image46.png"/><Relationship Id="rId9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5.jpe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9">
            <a:extLst>
              <a:ext uri="{FF2B5EF4-FFF2-40B4-BE49-F238E27FC236}">
                <a16:creationId xmlns:a16="http://schemas.microsoft.com/office/drawing/2014/main" id="{59702545-2379-445B-B2F3-B11D69ED31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" r="6998"/>
          <a:stretch/>
        </p:blipFill>
        <p:spPr>
          <a:xfrm>
            <a:off x="289713" y="3333537"/>
            <a:ext cx="11710960" cy="2222537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1F3D4AA8-AAC6-4EBE-B8CF-A1F2F7CE062F}"/>
              </a:ext>
            </a:extLst>
          </p:cNvPr>
          <p:cNvSpPr/>
          <p:nvPr/>
        </p:nvSpPr>
        <p:spPr bwMode="auto">
          <a:xfrm>
            <a:off x="2915218" y="4123828"/>
            <a:ext cx="316871" cy="316871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7" name="Grafik 2" descr="Ein Bild, das Uhr enthält.&#10;&#10;Automatisch generierte Beschreibung">
            <a:extLst>
              <a:ext uri="{FF2B5EF4-FFF2-40B4-BE49-F238E27FC236}">
                <a16:creationId xmlns:a16="http://schemas.microsoft.com/office/drawing/2014/main" id="{DA475E77-B63C-4061-B1F4-1DE7208EE5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726" y="4996990"/>
            <a:ext cx="468000" cy="468000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23B7FBB8-12A3-43D3-B7F0-467BE9756CD0}"/>
              </a:ext>
            </a:extLst>
          </p:cNvPr>
          <p:cNvSpPr/>
          <p:nvPr/>
        </p:nvSpPr>
        <p:spPr bwMode="auto">
          <a:xfrm>
            <a:off x="6180239" y="4119614"/>
            <a:ext cx="316871" cy="316871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9" name="Grafik 9" descr="Ein Bild, das Uhr, Zeichnung, Schild enthält.&#10;&#10;Automatisch generierte Beschreibung">
            <a:extLst>
              <a:ext uri="{FF2B5EF4-FFF2-40B4-BE49-F238E27FC236}">
                <a16:creationId xmlns:a16="http://schemas.microsoft.com/office/drawing/2014/main" id="{4AB8F6F0-FB84-4019-A428-78ADC3D389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863" y="4996990"/>
            <a:ext cx="468000" cy="468000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EF669CA7-E956-49E7-BD07-E100525863C3}"/>
              </a:ext>
            </a:extLst>
          </p:cNvPr>
          <p:cNvSpPr/>
          <p:nvPr/>
        </p:nvSpPr>
        <p:spPr bwMode="auto">
          <a:xfrm>
            <a:off x="289713" y="4123828"/>
            <a:ext cx="316871" cy="316871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1" name="Grafik 7" descr="Ein Bild, das Schild, Zeichnung enthält.&#10;&#10;Automatisch generierte Beschreibung">
            <a:extLst>
              <a:ext uri="{FF2B5EF4-FFF2-40B4-BE49-F238E27FC236}">
                <a16:creationId xmlns:a16="http://schemas.microsoft.com/office/drawing/2014/main" id="{EF097297-A77A-45AB-A614-52F46AD588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84" y="4996990"/>
            <a:ext cx="468000" cy="46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A08A4C6-B958-4531-836C-C61F5CFD48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877" y="234798"/>
            <a:ext cx="2319953" cy="81306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F59F49F-A04C-4D44-B14F-F035BCB084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713" y="234798"/>
            <a:ext cx="2549281" cy="838120"/>
          </a:xfrm>
          <a:prstGeom prst="rect">
            <a:avLst/>
          </a:prstGeom>
        </p:spPr>
      </p:pic>
      <p:sp>
        <p:nvSpPr>
          <p:cNvPr id="28" name="Titel 4">
            <a:extLst>
              <a:ext uri="{FF2B5EF4-FFF2-40B4-BE49-F238E27FC236}">
                <a16:creationId xmlns:a16="http://schemas.microsoft.com/office/drawing/2014/main" id="{4F0D2F1E-6419-42C4-BB49-648877E4EA93}"/>
              </a:ext>
            </a:extLst>
          </p:cNvPr>
          <p:cNvSpPr txBox="1">
            <a:spLocks/>
          </p:cNvSpPr>
          <p:nvPr/>
        </p:nvSpPr>
        <p:spPr>
          <a:xfrm>
            <a:off x="4089743" y="2706943"/>
            <a:ext cx="7812087" cy="461665"/>
          </a:xfrm>
          <a:prstGeom prst="rect">
            <a:avLst/>
          </a:prstGeom>
        </p:spPr>
        <p:txBody>
          <a:bodyPr vert="horz" lIns="0" tIns="45720" rIns="0" bIns="45720" rtlCol="0" anchor="t">
            <a:sp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lang="de-CH" sz="1900" b="0" kern="1200" baseline="0" noProof="0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71737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Streaming live SIAMS - 5 Mai 2021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0B0801C4-CA25-41F8-9160-DFD4C96D4792}"/>
              </a:ext>
            </a:extLst>
          </p:cNvPr>
          <p:cNvSpPr txBox="1">
            <a:spLocks/>
          </p:cNvSpPr>
          <p:nvPr/>
        </p:nvSpPr>
        <p:spPr>
          <a:xfrm>
            <a:off x="4089743" y="1973451"/>
            <a:ext cx="7810500" cy="75098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271463" indent="-271463" algn="r" rtl="0" eaLnBrk="1" fontAlgn="base" hangingPunct="1">
              <a:spcBef>
                <a:spcPts val="0"/>
              </a:spcBef>
              <a:spcAft>
                <a:spcPts val="600"/>
              </a:spcAft>
              <a:buNone/>
              <a:defRPr kumimoji="0" lang="de-CH" sz="4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  <a:lvl2pPr marL="271463" indent="-2714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lang="de-DE" sz="1600" b="0" baseline="0" dirty="0" smtClean="0">
                <a:solidFill>
                  <a:schemeClr val="tx1"/>
                </a:solidFill>
                <a:latin typeface="+mn-lt"/>
              </a:defRPr>
            </a:lvl2pPr>
            <a:lvl3pPr marL="538163" indent="-2714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sz="1400" b="0" baseline="0">
                <a:solidFill>
                  <a:schemeClr val="tx1"/>
                </a:solidFill>
                <a:latin typeface="+mn-lt"/>
              </a:defRPr>
            </a:lvl3pPr>
            <a:lvl4pPr marL="804863" indent="-2714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200" b="0" baseline="0">
                <a:solidFill>
                  <a:schemeClr val="tx1"/>
                </a:solidFill>
                <a:latin typeface="Arial" pitchFamily="34" charset="0"/>
              </a:defRPr>
            </a:lvl4pPr>
            <a:lvl5pPr marL="273050" indent="-27305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200" b="0" baseline="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71463" marR="0" lvl="0" indent="-271463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100" b="1" i="0" u="none" strike="noStrike" kern="0" cap="none" spc="0" normalizeH="0" baseline="0" noProof="0" dirty="0">
                <a:ln>
                  <a:noFill/>
                </a:ln>
                <a:solidFill>
                  <a:srgbClr val="717372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Groupe JAG</a:t>
            </a:r>
            <a:endParaRPr kumimoji="0" lang="en-GB" sz="4100" b="0" i="0" u="none" strike="noStrike" kern="0" cap="none" spc="0" normalizeH="0" baseline="0" noProof="0" dirty="0">
              <a:ln>
                <a:noFill/>
              </a:ln>
              <a:solidFill>
                <a:srgbClr val="71737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939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5CAABC1-49B2-49BA-91C9-B01E29708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877" y="234798"/>
            <a:ext cx="2319953" cy="813068"/>
          </a:xfrm>
          <a:prstGeom prst="rect">
            <a:avLst/>
          </a:prstGeom>
        </p:spPr>
      </p:pic>
      <p:sp>
        <p:nvSpPr>
          <p:cNvPr id="3" name="Titel 7">
            <a:extLst>
              <a:ext uri="{FF2B5EF4-FFF2-40B4-BE49-F238E27FC236}">
                <a16:creationId xmlns:a16="http://schemas.microsoft.com/office/drawing/2014/main" id="{32504F22-29B1-4308-8EF0-BDCC7810A027}"/>
              </a:ext>
            </a:extLst>
          </p:cNvPr>
          <p:cNvSpPr txBox="1">
            <a:spLocks/>
          </p:cNvSpPr>
          <p:nvPr/>
        </p:nvSpPr>
        <p:spPr>
          <a:xfrm>
            <a:off x="663573" y="915231"/>
            <a:ext cx="10080627" cy="69031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kern="0" dirty="0">
                <a:solidFill>
                  <a:srgbClr val="717372"/>
                </a:solidFill>
                <a:latin typeface="Arial"/>
              </a:rPr>
              <a:t>Pour aller plus loin</a:t>
            </a:r>
            <a:endParaRPr kumimoji="0" lang="de-CH" sz="3600" b="1" i="0" u="none" strike="noStrike" kern="0" cap="none" spc="0" normalizeH="0" baseline="0" noProof="0" dirty="0">
              <a:ln>
                <a:noFill/>
              </a:ln>
              <a:solidFill>
                <a:srgbClr val="717372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" name="Textplatzhalter 9">
            <a:extLst>
              <a:ext uri="{FF2B5EF4-FFF2-40B4-BE49-F238E27FC236}">
                <a16:creationId xmlns:a16="http://schemas.microsoft.com/office/drawing/2014/main" id="{AD39D081-E7CF-44C5-97BC-1E32A52232AF}"/>
              </a:ext>
            </a:extLst>
          </p:cNvPr>
          <p:cNvSpPr txBox="1">
            <a:spLocks/>
          </p:cNvSpPr>
          <p:nvPr/>
        </p:nvSpPr>
        <p:spPr>
          <a:xfrm>
            <a:off x="663576" y="1619999"/>
            <a:ext cx="11238254" cy="576064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None/>
              <a:defRPr sz="2400" b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lang="de-DE" sz="1600" b="0" baseline="0">
                <a:solidFill>
                  <a:schemeClr val="tx1"/>
                </a:solidFill>
                <a:latin typeface="+mn-lt"/>
              </a:defRPr>
            </a:lvl2pPr>
            <a:lvl3pPr marL="538163" indent="-2714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sz="1400" b="0" baseline="0">
                <a:solidFill>
                  <a:schemeClr val="tx1"/>
                </a:solidFill>
                <a:latin typeface="+mn-lt"/>
              </a:defRPr>
            </a:lvl3pPr>
            <a:lvl4pPr marL="804863" indent="-2714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200" b="0" baseline="0">
                <a:solidFill>
                  <a:schemeClr val="tx1"/>
                </a:solidFill>
                <a:latin typeface="Arial" pitchFamily="34" charset="0"/>
              </a:defRPr>
            </a:lvl4pPr>
            <a:lvl5pPr marL="273050" indent="-27305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200" b="0" baseline="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Etudions </a:t>
            </a:r>
            <a:r>
              <a:rPr lang="fr-FR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&amp;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modélisons vos propres projets en machines &amp; flux automatisés !</a:t>
            </a:r>
            <a:endParaRPr kumimoji="0" lang="fr-FR" sz="2400" b="0" i="0" u="sng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B279771-49FD-4014-93F5-E23EEF4E964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2" y="6123423"/>
            <a:ext cx="2561583" cy="485529"/>
          </a:xfrm>
          <a:prstGeom prst="rect">
            <a:avLst/>
          </a:prstGeom>
        </p:spPr>
      </p:pic>
      <p:pic>
        <p:nvPicPr>
          <p:cNvPr id="7" name="Grafik 7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F20EEF46-2CCD-4447-803B-83407D1992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575"/>
          <a:stretch/>
        </p:blipFill>
        <p:spPr>
          <a:xfrm>
            <a:off x="2396346" y="6108861"/>
            <a:ext cx="2168793" cy="549925"/>
          </a:xfrm>
          <a:prstGeom prst="rect">
            <a:avLst/>
          </a:prstGeom>
        </p:spPr>
      </p:pic>
      <p:pic>
        <p:nvPicPr>
          <p:cNvPr id="8" name="Grafik 15">
            <a:extLst>
              <a:ext uri="{FF2B5EF4-FFF2-40B4-BE49-F238E27FC236}">
                <a16:creationId xmlns:a16="http://schemas.microsoft.com/office/drawing/2014/main" id="{CA991FED-D669-40EB-9618-2E6DD4AE9E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1" y="6108860"/>
            <a:ext cx="1668376" cy="549927"/>
          </a:xfrm>
          <a:prstGeom prst="rect">
            <a:avLst/>
          </a:prstGeom>
        </p:spPr>
      </p:pic>
      <p:pic>
        <p:nvPicPr>
          <p:cNvPr id="9" name="Grafik 12">
            <a:extLst>
              <a:ext uri="{FF2B5EF4-FFF2-40B4-BE49-F238E27FC236}">
                <a16:creationId xmlns:a16="http://schemas.microsoft.com/office/drawing/2014/main" id="{7A7A9740-EE38-4ADD-A4B1-11CA4F3F4F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44" y="6036028"/>
            <a:ext cx="1868132" cy="587176"/>
          </a:xfrm>
          <a:prstGeom prst="rect">
            <a:avLst/>
          </a:prstGeom>
        </p:spPr>
      </p:pic>
      <p:pic>
        <p:nvPicPr>
          <p:cNvPr id="10" name="Grafik 18">
            <a:extLst>
              <a:ext uri="{FF2B5EF4-FFF2-40B4-BE49-F238E27FC236}">
                <a16:creationId xmlns:a16="http://schemas.microsoft.com/office/drawing/2014/main" id="{F46C15CB-4854-4DDD-9F1B-64AF5F8645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676" y="6031794"/>
            <a:ext cx="1096523" cy="612621"/>
          </a:xfrm>
          <a:prstGeom prst="rect">
            <a:avLst/>
          </a:prstGeom>
        </p:spPr>
      </p:pic>
      <p:pic>
        <p:nvPicPr>
          <p:cNvPr id="11" name="Picture 2" descr="Eingang zur JAG Niederlassung in Porrentruy" title="Willkommen bei JAG">
            <a:extLst>
              <a:ext uri="{FF2B5EF4-FFF2-40B4-BE49-F238E27FC236}">
                <a16:creationId xmlns:a16="http://schemas.microsoft.com/office/drawing/2014/main" id="{792C7885-1DF7-4A12-BC59-52DFFB74F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" r="6074" b="498"/>
          <a:stretch/>
        </p:blipFill>
        <p:spPr bwMode="auto">
          <a:xfrm>
            <a:off x="2239292" y="2510234"/>
            <a:ext cx="9622834" cy="324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18914B97-EA67-407F-8710-0495A95182EE}"/>
              </a:ext>
            </a:extLst>
          </p:cNvPr>
          <p:cNvSpPr txBox="1">
            <a:spLocks/>
          </p:cNvSpPr>
          <p:nvPr/>
        </p:nvSpPr>
        <p:spPr>
          <a:xfrm>
            <a:off x="2469638" y="2510234"/>
            <a:ext cx="3181862" cy="3039666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271463" indent="-271463" algn="l" rtl="0" eaLnBrk="1" fontAlgn="base" hangingPunct="1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lang="de-DE" sz="1600" b="0" baseline="0" dirty="0" smtClean="0">
                <a:solidFill>
                  <a:schemeClr val="tx1"/>
                </a:solidFill>
                <a:latin typeface="+mn-lt"/>
              </a:defRPr>
            </a:lvl2pPr>
            <a:lvl3pPr marL="538163" indent="-2714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sz="1400" b="0" baseline="0">
                <a:solidFill>
                  <a:schemeClr val="tx1"/>
                </a:solidFill>
                <a:latin typeface="+mn-lt"/>
              </a:defRPr>
            </a:lvl3pPr>
            <a:lvl4pPr marL="804863" indent="-2714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200" b="0" baseline="0">
                <a:solidFill>
                  <a:schemeClr val="tx1"/>
                </a:solidFill>
                <a:latin typeface="Arial" pitchFamily="34" charset="0"/>
              </a:defRPr>
            </a:lvl4pPr>
            <a:lvl5pPr marL="273050" indent="-27305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200" b="0" baseline="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lnSpc>
                <a:spcPct val="114000"/>
              </a:lnSpc>
              <a:spcAft>
                <a:spcPts val="2000"/>
              </a:spcAft>
              <a:buClrTx/>
              <a:buNone/>
            </a:pPr>
            <a:endParaRPr lang="de-CH" sz="1200" dirty="0"/>
          </a:p>
        </p:txBody>
      </p:sp>
      <p:sp>
        <p:nvSpPr>
          <p:cNvPr id="13" name="Rechteck 16">
            <a:extLst>
              <a:ext uri="{FF2B5EF4-FFF2-40B4-BE49-F238E27FC236}">
                <a16:creationId xmlns:a16="http://schemas.microsoft.com/office/drawing/2014/main" id="{236AB059-3553-4B5A-B72D-9335639C1692}"/>
              </a:ext>
            </a:extLst>
          </p:cNvPr>
          <p:cNvSpPr/>
          <p:nvPr/>
        </p:nvSpPr>
        <p:spPr>
          <a:xfrm>
            <a:off x="2563726" y="2656390"/>
            <a:ext cx="3087774" cy="28161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200"/>
              </a:spcAft>
              <a:tabLst>
                <a:tab pos="8248650" algn="l"/>
              </a:tabLst>
              <a:defRPr/>
            </a:pPr>
            <a:r>
              <a:rPr lang="de-CH" sz="1400" kern="0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JAG Jakob SA</a:t>
            </a:r>
            <a:endParaRPr lang="fr-CH" sz="14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200"/>
              </a:spcAft>
              <a:tabLst>
                <a:tab pos="8248650" algn="l"/>
              </a:tabLst>
              <a:defRPr/>
            </a:pPr>
            <a:br>
              <a:rPr lang="de-CH" sz="1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de-CH" sz="1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Rue de la Roche-de-Mars 12</a:t>
            </a:r>
          </a:p>
          <a:p>
            <a:pPr eaLnBrk="0" fontAlgn="base" hangingPunct="0">
              <a:spcBef>
                <a:spcPct val="0"/>
              </a:spcBef>
              <a:spcAft>
                <a:spcPts val="200"/>
              </a:spcAft>
              <a:tabLst>
                <a:tab pos="8248650" algn="l"/>
              </a:tabLst>
              <a:defRPr/>
            </a:pPr>
            <a:r>
              <a:rPr lang="de-CH" sz="1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CH-2900 Porrentruy</a:t>
            </a:r>
            <a:br>
              <a:rPr lang="de-CH" sz="1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endParaRPr lang="de-CH" sz="14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200"/>
              </a:spcAft>
              <a:tabLst>
                <a:tab pos="8248650" algn="l"/>
              </a:tabLst>
              <a:defRPr/>
            </a:pPr>
            <a:r>
              <a:rPr lang="de-CH" sz="14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Julien Fizet</a:t>
            </a:r>
          </a:p>
          <a:p>
            <a:pPr eaLnBrk="0" fontAlgn="base" hangingPunct="0">
              <a:spcBef>
                <a:spcPct val="0"/>
              </a:spcBef>
              <a:spcAft>
                <a:spcPts val="200"/>
              </a:spcAft>
              <a:tabLst>
                <a:tab pos="8248650" algn="l"/>
              </a:tabLst>
              <a:defRPr/>
            </a:pPr>
            <a:r>
              <a:rPr lang="de-CH" sz="1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Business Development Manager</a:t>
            </a:r>
          </a:p>
          <a:p>
            <a:pPr eaLnBrk="0" fontAlgn="base" hangingPunct="0">
              <a:spcBef>
                <a:spcPct val="0"/>
              </a:spcBef>
              <a:spcAft>
                <a:spcPts val="200"/>
              </a:spcAft>
              <a:tabLst>
                <a:tab pos="8248650" algn="l"/>
              </a:tabLst>
              <a:defRPr/>
            </a:pPr>
            <a:endParaRPr lang="de-CH" sz="14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200"/>
              </a:spcAft>
              <a:tabLst>
                <a:tab pos="8248650" algn="l"/>
              </a:tabLst>
              <a:defRPr/>
            </a:pPr>
            <a:r>
              <a:rPr lang="de-CH" sz="1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  +41 32 374 34 49 (direct)</a:t>
            </a:r>
          </a:p>
          <a:p>
            <a:pPr eaLnBrk="0" fontAlgn="base" hangingPunct="0">
              <a:spcBef>
                <a:spcPct val="0"/>
              </a:spcBef>
              <a:spcAft>
                <a:spcPts val="200"/>
              </a:spcAft>
              <a:tabLst>
                <a:tab pos="8248650" algn="l"/>
              </a:tabLst>
              <a:defRPr/>
            </a:pPr>
            <a:r>
              <a:rPr lang="de-CH" sz="1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  +41 32 374 34 34</a:t>
            </a:r>
          </a:p>
          <a:p>
            <a:pPr eaLnBrk="0" fontAlgn="base" hangingPunct="0">
              <a:spcBef>
                <a:spcPct val="0"/>
              </a:spcBef>
              <a:spcAft>
                <a:spcPts val="200"/>
              </a:spcAft>
              <a:tabLst>
                <a:tab pos="8248650" algn="l"/>
              </a:tabLst>
              <a:defRPr/>
            </a:pPr>
            <a:r>
              <a:rPr lang="de-CH" sz="1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 +41 78 300 22 53 </a:t>
            </a:r>
          </a:p>
          <a:p>
            <a:pPr eaLnBrk="0" fontAlgn="base" hangingPunct="0">
              <a:spcBef>
                <a:spcPct val="0"/>
              </a:spcBef>
              <a:spcAft>
                <a:spcPts val="200"/>
              </a:spcAft>
              <a:tabLst>
                <a:tab pos="8248650" algn="l"/>
              </a:tabLst>
              <a:defRPr/>
            </a:pPr>
            <a:r>
              <a:rPr lang="de-CH" sz="1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j.fizet@jag.ch</a:t>
            </a:r>
          </a:p>
        </p:txBody>
      </p:sp>
      <p:pic>
        <p:nvPicPr>
          <p:cNvPr id="15" name="Image 14" descr="Une image contenant personne, homme, mur, habits&#10;&#10;Description générée automatiquement">
            <a:extLst>
              <a:ext uri="{FF2B5EF4-FFF2-40B4-BE49-F238E27FC236}">
                <a16:creationId xmlns:a16="http://schemas.microsoft.com/office/drawing/2014/main" id="{C4CBBF25-6F92-4383-B306-97854CE312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7" y="3827264"/>
            <a:ext cx="1687533" cy="170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0612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5CAABC1-49B2-49BA-91C9-B01E29708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877" y="234798"/>
            <a:ext cx="2319953" cy="813068"/>
          </a:xfrm>
          <a:prstGeom prst="rect">
            <a:avLst/>
          </a:prstGeom>
        </p:spPr>
      </p:pic>
      <p:sp>
        <p:nvSpPr>
          <p:cNvPr id="27" name="Titel 7">
            <a:extLst>
              <a:ext uri="{FF2B5EF4-FFF2-40B4-BE49-F238E27FC236}">
                <a16:creationId xmlns:a16="http://schemas.microsoft.com/office/drawing/2014/main" id="{3C085980-4D20-44F2-A61B-FA6F7311A20A}"/>
              </a:ext>
            </a:extLst>
          </p:cNvPr>
          <p:cNvSpPr txBox="1">
            <a:spLocks/>
          </p:cNvSpPr>
          <p:nvPr/>
        </p:nvSpPr>
        <p:spPr>
          <a:xfrm>
            <a:off x="663574" y="934281"/>
            <a:ext cx="8353426" cy="69031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600" b="1" i="0" u="none" strike="noStrike" kern="0" cap="none" spc="0" normalizeH="0" baseline="0" noProof="0" dirty="0">
                <a:ln>
                  <a:noFill/>
                </a:ln>
                <a:solidFill>
                  <a:srgbClr val="717372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Domaines </a:t>
            </a:r>
            <a:r>
              <a:rPr kumimoji="0" lang="de-CH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17372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d’activité</a:t>
            </a:r>
            <a:endParaRPr kumimoji="0" lang="de-CH" sz="3600" b="1" i="0" u="none" strike="noStrike" kern="0" cap="none" spc="0" normalizeH="0" baseline="0" noProof="0" dirty="0">
              <a:ln>
                <a:noFill/>
              </a:ln>
              <a:solidFill>
                <a:srgbClr val="717372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5" name="Rechteck 42">
            <a:extLst>
              <a:ext uri="{FF2B5EF4-FFF2-40B4-BE49-F238E27FC236}">
                <a16:creationId xmlns:a16="http://schemas.microsoft.com/office/drawing/2014/main" id="{AA0E806B-A7A0-4C8C-A433-3FDAE2491989}"/>
              </a:ext>
            </a:extLst>
          </p:cNvPr>
          <p:cNvSpPr/>
          <p:nvPr/>
        </p:nvSpPr>
        <p:spPr bwMode="auto">
          <a:xfrm>
            <a:off x="7206987" y="1968813"/>
            <a:ext cx="2630893" cy="4343729"/>
          </a:xfrm>
          <a:prstGeom prst="rect">
            <a:avLst/>
          </a:prstGeom>
          <a:solidFill>
            <a:srgbClr val="FFFFFF">
              <a:lumMod val="85000"/>
            </a:srgbClr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72000" bIns="4572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0" i="0" u="none" strike="noStrike" kern="0" cap="none" spc="0" normalizeH="0" baseline="0" noProof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6" name="Rechteck 4">
            <a:extLst>
              <a:ext uri="{FF2B5EF4-FFF2-40B4-BE49-F238E27FC236}">
                <a16:creationId xmlns:a16="http://schemas.microsoft.com/office/drawing/2014/main" id="{8CD4634F-1FF0-4D5E-AC88-FF6679746229}"/>
              </a:ext>
            </a:extLst>
          </p:cNvPr>
          <p:cNvSpPr/>
          <p:nvPr/>
        </p:nvSpPr>
        <p:spPr bwMode="auto">
          <a:xfrm>
            <a:off x="1492253" y="1973574"/>
            <a:ext cx="5513422" cy="4664580"/>
          </a:xfrm>
          <a:prstGeom prst="rect">
            <a:avLst/>
          </a:prstGeom>
          <a:solidFill>
            <a:srgbClr val="FFFFFF">
              <a:lumMod val="85000"/>
            </a:srgbClr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72000" bIns="4572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0" i="0" u="none" strike="noStrike" kern="0" cap="none" spc="0" normalizeH="0" baseline="0" noProof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7" name="Rechteck 3">
            <a:extLst>
              <a:ext uri="{FF2B5EF4-FFF2-40B4-BE49-F238E27FC236}">
                <a16:creationId xmlns:a16="http://schemas.microsoft.com/office/drawing/2014/main" id="{262ADC44-3F39-45EF-B22E-281DA6DDA0C7}"/>
              </a:ext>
            </a:extLst>
          </p:cNvPr>
          <p:cNvSpPr/>
          <p:nvPr/>
        </p:nvSpPr>
        <p:spPr bwMode="auto">
          <a:xfrm>
            <a:off x="1497696" y="2926473"/>
            <a:ext cx="2621079" cy="3711677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8" name="Rechteck 40">
            <a:extLst>
              <a:ext uri="{FF2B5EF4-FFF2-40B4-BE49-F238E27FC236}">
                <a16:creationId xmlns:a16="http://schemas.microsoft.com/office/drawing/2014/main" id="{A4CE3347-F893-4F91-A75B-FEE059EAF02B}"/>
              </a:ext>
            </a:extLst>
          </p:cNvPr>
          <p:cNvSpPr/>
          <p:nvPr/>
        </p:nvSpPr>
        <p:spPr bwMode="auto">
          <a:xfrm>
            <a:off x="4323670" y="2926475"/>
            <a:ext cx="2627444" cy="371167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9" name="Rechteck 41">
            <a:extLst>
              <a:ext uri="{FF2B5EF4-FFF2-40B4-BE49-F238E27FC236}">
                <a16:creationId xmlns:a16="http://schemas.microsoft.com/office/drawing/2014/main" id="{A6B30DEE-8EA1-46D4-93B4-92EF1BCD6BD4}"/>
              </a:ext>
            </a:extLst>
          </p:cNvPr>
          <p:cNvSpPr/>
          <p:nvPr/>
        </p:nvSpPr>
        <p:spPr bwMode="auto">
          <a:xfrm>
            <a:off x="7208334" y="1968814"/>
            <a:ext cx="2634605" cy="466934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00" name="Picture 7" descr="JAG plant und baut Roboterzellen mitsamt Peripheriesystemen." title="JAG Robotik">
            <a:extLst>
              <a:ext uri="{FF2B5EF4-FFF2-40B4-BE49-F238E27FC236}">
                <a16:creationId xmlns:a16="http://schemas.microsoft.com/office/drawing/2014/main" id="{C3B4F012-799E-4C34-AD51-4A1657CF6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9" r="212" b="560"/>
          <a:stretch/>
        </p:blipFill>
        <p:spPr bwMode="auto">
          <a:xfrm>
            <a:off x="7217044" y="2927918"/>
            <a:ext cx="2626945" cy="164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Automatische, CIP-fähige Schiebeweiche für den Einsatz in Reinräumen" title="JAG SW Schiebeweiche">
            <a:extLst>
              <a:ext uri="{FF2B5EF4-FFF2-40B4-BE49-F238E27FC236}">
                <a16:creationId xmlns:a16="http://schemas.microsoft.com/office/drawing/2014/main" id="{79FBDBF3-990E-4794-95D5-5AC2B442A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t="11552" r="675" b="1"/>
          <a:stretch/>
        </p:blipFill>
        <p:spPr bwMode="auto">
          <a:xfrm>
            <a:off x="1488804" y="2927918"/>
            <a:ext cx="2629971" cy="164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extfeld 30">
            <a:extLst>
              <a:ext uri="{FF2B5EF4-FFF2-40B4-BE49-F238E27FC236}">
                <a16:creationId xmlns:a16="http://schemas.microsoft.com/office/drawing/2014/main" id="{8FC7BF0C-0125-499E-87DE-15AF63457DC3}"/>
              </a:ext>
            </a:extLst>
          </p:cNvPr>
          <p:cNvSpPr txBox="1"/>
          <p:nvPr/>
        </p:nvSpPr>
        <p:spPr>
          <a:xfrm>
            <a:off x="1929179" y="4687678"/>
            <a:ext cx="1772216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sz="1400" b="1" dirty="0">
                <a:solidFill>
                  <a:srgbClr val="336699"/>
                </a:solidFill>
                <a:latin typeface="Arial" charset="0"/>
              </a:rPr>
              <a:t>CONSTRUCTION </a:t>
            </a:r>
            <a:br>
              <a:rPr lang="de-CH" sz="1400" b="1" dirty="0">
                <a:solidFill>
                  <a:srgbClr val="336699"/>
                </a:solidFill>
                <a:latin typeface="Arial" charset="0"/>
              </a:rPr>
            </a:br>
            <a:r>
              <a:rPr lang="de-CH" sz="1400" b="1" dirty="0">
                <a:solidFill>
                  <a:srgbClr val="336699"/>
                </a:solidFill>
                <a:latin typeface="Arial" charset="0"/>
              </a:rPr>
              <a:t>D’INSTALLATIONS</a:t>
            </a:r>
          </a:p>
        </p:txBody>
      </p:sp>
      <p:sp>
        <p:nvSpPr>
          <p:cNvPr id="103" name="Textfeld 33">
            <a:extLst>
              <a:ext uri="{FF2B5EF4-FFF2-40B4-BE49-F238E27FC236}">
                <a16:creationId xmlns:a16="http://schemas.microsoft.com/office/drawing/2014/main" id="{F1FC3300-FD78-4E59-AF2D-556D0FBD8659}"/>
              </a:ext>
            </a:extLst>
          </p:cNvPr>
          <p:cNvSpPr txBox="1"/>
          <p:nvPr/>
        </p:nvSpPr>
        <p:spPr>
          <a:xfrm>
            <a:off x="7663162" y="4795399"/>
            <a:ext cx="127150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sz="1400" b="1" dirty="0">
                <a:solidFill>
                  <a:srgbClr val="00B0F0"/>
                </a:solidFill>
                <a:latin typeface="Arial" charset="0"/>
              </a:rPr>
              <a:t>ROBOTIQUE</a:t>
            </a:r>
          </a:p>
        </p:txBody>
      </p:sp>
      <p:sp>
        <p:nvSpPr>
          <p:cNvPr id="104" name="Textfeld 35">
            <a:extLst>
              <a:ext uri="{FF2B5EF4-FFF2-40B4-BE49-F238E27FC236}">
                <a16:creationId xmlns:a16="http://schemas.microsoft.com/office/drawing/2014/main" id="{4CA52831-33E0-44F6-845B-C8AB7489EED6}"/>
              </a:ext>
            </a:extLst>
          </p:cNvPr>
          <p:cNvSpPr txBox="1"/>
          <p:nvPr/>
        </p:nvSpPr>
        <p:spPr>
          <a:xfrm>
            <a:off x="4786770" y="4795399"/>
            <a:ext cx="177856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sz="1400" b="1" dirty="0">
                <a:solidFill>
                  <a:srgbClr val="EE7012"/>
                </a:solidFill>
                <a:latin typeface="Arial" charset="0"/>
              </a:rPr>
              <a:t>AUTOMATISATION</a:t>
            </a:r>
          </a:p>
        </p:txBody>
      </p:sp>
      <p:sp>
        <p:nvSpPr>
          <p:cNvPr id="105" name="Textfeld 37">
            <a:extLst>
              <a:ext uri="{FF2B5EF4-FFF2-40B4-BE49-F238E27FC236}">
                <a16:creationId xmlns:a16="http://schemas.microsoft.com/office/drawing/2014/main" id="{383D0795-97DC-457A-B40A-A69BA378FE24}"/>
              </a:ext>
            </a:extLst>
          </p:cNvPr>
          <p:cNvSpPr txBox="1"/>
          <p:nvPr/>
        </p:nvSpPr>
        <p:spPr>
          <a:xfrm>
            <a:off x="4323488" y="5158135"/>
            <a:ext cx="2624874" cy="8541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base">
              <a:lnSpc>
                <a:spcPct val="125000"/>
              </a:lnSpc>
              <a:spcBef>
                <a:spcPts val="200"/>
              </a:spcBef>
              <a:spcAft>
                <a:spcPts val="200"/>
              </a:spcAft>
            </a:pPr>
            <a:r>
              <a:rPr lang="fr-FR" sz="1050" dirty="0">
                <a:solidFill>
                  <a:srgbClr val="000000"/>
                </a:solidFill>
                <a:latin typeface="Arial" charset="0"/>
              </a:rPr>
              <a:t>JAG réalise des solutions d'automatisation pour les petites usines jusqu'aux procédés de production les plus grands et les plus complexes. </a:t>
            </a:r>
            <a:endParaRPr lang="de-CH" sz="10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6" name="Textfeld 38">
            <a:extLst>
              <a:ext uri="{FF2B5EF4-FFF2-40B4-BE49-F238E27FC236}">
                <a16:creationId xmlns:a16="http://schemas.microsoft.com/office/drawing/2014/main" id="{328C3246-FFD0-4923-993E-6FEC52147666}"/>
              </a:ext>
            </a:extLst>
          </p:cNvPr>
          <p:cNvSpPr txBox="1"/>
          <p:nvPr/>
        </p:nvSpPr>
        <p:spPr>
          <a:xfrm>
            <a:off x="1486142" y="5323600"/>
            <a:ext cx="2630245" cy="476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ts val="200"/>
              </a:spcBef>
              <a:spcAft>
                <a:spcPts val="200"/>
              </a:spcAft>
            </a:pPr>
            <a:r>
              <a:rPr lang="fr-FR" sz="1050" dirty="0">
                <a:solidFill>
                  <a:srgbClr val="000000"/>
                </a:solidFill>
                <a:latin typeface="Arial" charset="0"/>
              </a:rPr>
              <a:t>JAG planifie et construit des installations de procédés hautement automatisées.</a:t>
            </a:r>
          </a:p>
        </p:txBody>
      </p:sp>
      <p:sp>
        <p:nvSpPr>
          <p:cNvPr id="107" name="Textfeld 39">
            <a:extLst>
              <a:ext uri="{FF2B5EF4-FFF2-40B4-BE49-F238E27FC236}">
                <a16:creationId xmlns:a16="http://schemas.microsoft.com/office/drawing/2014/main" id="{A7697F19-A4E1-4DC1-BE8B-BF1924243A93}"/>
              </a:ext>
            </a:extLst>
          </p:cNvPr>
          <p:cNvSpPr txBox="1"/>
          <p:nvPr/>
        </p:nvSpPr>
        <p:spPr>
          <a:xfrm>
            <a:off x="7226711" y="5158135"/>
            <a:ext cx="2620991" cy="8428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de-CH"/>
            </a:defPPr>
            <a:lvl1pPr algn="l">
              <a:lnSpc>
                <a:spcPct val="125000"/>
              </a:lnSpc>
              <a:spcBef>
                <a:spcPts val="200"/>
              </a:spcBef>
              <a:spcAft>
                <a:spcPts val="200"/>
              </a:spcAft>
              <a:defRPr sz="1000">
                <a:solidFill>
                  <a:schemeClr val="tx1"/>
                </a:solidFill>
              </a:defRPr>
            </a:lvl1pPr>
          </a:lstStyle>
          <a:p>
            <a:pPr fontAlgn="base"/>
            <a:r>
              <a:rPr lang="fr-FR" sz="1050" dirty="0">
                <a:solidFill>
                  <a:srgbClr val="000000"/>
                </a:solidFill>
                <a:latin typeface="Arial" charset="0"/>
              </a:rPr>
              <a:t>JAG planifie et construit des cellules robotisées avec leurs systèmes périphériques et les intègre dans des lignes de productions.</a:t>
            </a:r>
          </a:p>
        </p:txBody>
      </p:sp>
      <p:sp>
        <p:nvSpPr>
          <p:cNvPr id="108" name="Rechteck 24">
            <a:extLst>
              <a:ext uri="{FF2B5EF4-FFF2-40B4-BE49-F238E27FC236}">
                <a16:creationId xmlns:a16="http://schemas.microsoft.com/office/drawing/2014/main" id="{9208DF83-A728-48C0-BDE0-99221FF7EEED}"/>
              </a:ext>
            </a:extLst>
          </p:cNvPr>
          <p:cNvSpPr/>
          <p:nvPr/>
        </p:nvSpPr>
        <p:spPr bwMode="auto">
          <a:xfrm>
            <a:off x="7213095" y="2926474"/>
            <a:ext cx="2630802" cy="3378304"/>
          </a:xfrm>
          <a:prstGeom prst="rect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09" name="Rechteck 23">
            <a:extLst>
              <a:ext uri="{FF2B5EF4-FFF2-40B4-BE49-F238E27FC236}">
                <a16:creationId xmlns:a16="http://schemas.microsoft.com/office/drawing/2014/main" id="{516E9B8B-03CB-44EB-BAFC-B0E4C5CF0DC3}"/>
              </a:ext>
            </a:extLst>
          </p:cNvPr>
          <p:cNvSpPr/>
          <p:nvPr/>
        </p:nvSpPr>
        <p:spPr bwMode="auto">
          <a:xfrm>
            <a:off x="4323670" y="2926473"/>
            <a:ext cx="2630802" cy="3721975"/>
          </a:xfrm>
          <a:prstGeom prst="rect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10" name="Rechteck 22">
            <a:extLst>
              <a:ext uri="{FF2B5EF4-FFF2-40B4-BE49-F238E27FC236}">
                <a16:creationId xmlns:a16="http://schemas.microsoft.com/office/drawing/2014/main" id="{E2085871-D3F1-4157-869E-FC7BF25D096E}"/>
              </a:ext>
            </a:extLst>
          </p:cNvPr>
          <p:cNvSpPr/>
          <p:nvPr/>
        </p:nvSpPr>
        <p:spPr bwMode="auto">
          <a:xfrm>
            <a:off x="1492250" y="2926475"/>
            <a:ext cx="2630802" cy="3721975"/>
          </a:xfrm>
          <a:prstGeom prst="rect">
            <a:avLst/>
          </a:prstGeom>
          <a:noFill/>
          <a:ln w="6350" cap="flat" cmpd="sng" algn="ctr">
            <a:solidFill>
              <a:srgbClr val="005E9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11" name="Grafik 5">
            <a:extLst>
              <a:ext uri="{FF2B5EF4-FFF2-40B4-BE49-F238E27FC236}">
                <a16:creationId xmlns:a16="http://schemas.microsoft.com/office/drawing/2014/main" id="{E1B99420-6355-4445-86A4-37B939C586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3" b="43285"/>
          <a:stretch/>
        </p:blipFill>
        <p:spPr>
          <a:xfrm>
            <a:off x="4327018" y="2930849"/>
            <a:ext cx="2624874" cy="1639363"/>
          </a:xfrm>
          <a:prstGeom prst="rect">
            <a:avLst/>
          </a:prstGeom>
        </p:spPr>
      </p:pic>
      <p:sp>
        <p:nvSpPr>
          <p:cNvPr id="112" name="Textfeld 43">
            <a:extLst>
              <a:ext uri="{FF2B5EF4-FFF2-40B4-BE49-F238E27FC236}">
                <a16:creationId xmlns:a16="http://schemas.microsoft.com/office/drawing/2014/main" id="{5BBAFF1F-5946-4A07-8AAA-B7019251F1EE}"/>
              </a:ext>
            </a:extLst>
          </p:cNvPr>
          <p:cNvSpPr txBox="1"/>
          <p:nvPr/>
        </p:nvSpPr>
        <p:spPr>
          <a:xfrm>
            <a:off x="1496525" y="6304778"/>
            <a:ext cx="2626529" cy="343670"/>
          </a:xfrm>
          <a:prstGeom prst="rect">
            <a:avLst/>
          </a:prstGeom>
          <a:solidFill>
            <a:srgbClr val="005E98"/>
          </a:solidFill>
          <a:ln w="6350">
            <a:noFill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13" name="Textfeld 44">
            <a:extLst>
              <a:ext uri="{FF2B5EF4-FFF2-40B4-BE49-F238E27FC236}">
                <a16:creationId xmlns:a16="http://schemas.microsoft.com/office/drawing/2014/main" id="{380978C5-4A98-4C77-9E31-6969F32602CA}"/>
              </a:ext>
            </a:extLst>
          </p:cNvPr>
          <p:cNvSpPr txBox="1"/>
          <p:nvPr/>
        </p:nvSpPr>
        <p:spPr>
          <a:xfrm>
            <a:off x="7213096" y="6304779"/>
            <a:ext cx="2630801" cy="333372"/>
          </a:xfrm>
          <a:prstGeom prst="rect">
            <a:avLst/>
          </a:prstGeom>
          <a:solidFill>
            <a:srgbClr val="00B0F0"/>
          </a:solidFill>
          <a:ln w="6350">
            <a:noFill/>
          </a:ln>
          <a:effectLst/>
        </p:spPr>
        <p:txBody>
          <a:bodyPr wrap="square" rtlCol="0" anchor="ctr">
            <a:noAutofit/>
          </a:bodyPr>
          <a:lstStyle/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endParaRPr lang="de-CH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4" name="Textfeld 45">
            <a:extLst>
              <a:ext uri="{FF2B5EF4-FFF2-40B4-BE49-F238E27FC236}">
                <a16:creationId xmlns:a16="http://schemas.microsoft.com/office/drawing/2014/main" id="{3192DED2-443F-4E07-B8CF-69C721E07C0E}"/>
              </a:ext>
            </a:extLst>
          </p:cNvPr>
          <p:cNvSpPr txBox="1"/>
          <p:nvPr/>
        </p:nvSpPr>
        <p:spPr>
          <a:xfrm>
            <a:off x="4327018" y="6304778"/>
            <a:ext cx="2627454" cy="333375"/>
          </a:xfrm>
          <a:prstGeom prst="rect">
            <a:avLst/>
          </a:prstGeom>
          <a:solidFill>
            <a:srgbClr val="EE7012"/>
          </a:solidFill>
          <a:ln w="6350">
            <a:noFill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15" name="Grafik 2" descr="Ein Bild, das Uhr enthält.&#10;&#10;Automatisch generierte Beschreibung">
            <a:extLst>
              <a:ext uri="{FF2B5EF4-FFF2-40B4-BE49-F238E27FC236}">
                <a16:creationId xmlns:a16="http://schemas.microsoft.com/office/drawing/2014/main" id="{9DD5308B-F246-4D68-8022-15A7E432B5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491" y="4752908"/>
            <a:ext cx="392754" cy="392754"/>
          </a:xfrm>
          <a:prstGeom prst="rect">
            <a:avLst/>
          </a:prstGeom>
        </p:spPr>
      </p:pic>
      <p:pic>
        <p:nvPicPr>
          <p:cNvPr id="116" name="Grafik 7" descr="Ein Bild, das Schild, Zeichnung enthält.&#10;&#10;Automatisch generierte Beschreibung">
            <a:extLst>
              <a:ext uri="{FF2B5EF4-FFF2-40B4-BE49-F238E27FC236}">
                <a16:creationId xmlns:a16="http://schemas.microsoft.com/office/drawing/2014/main" id="{8F0721E7-12FA-4E56-BC4F-4F0BB0B64B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17" y="4764102"/>
            <a:ext cx="392754" cy="392754"/>
          </a:xfrm>
          <a:prstGeom prst="rect">
            <a:avLst/>
          </a:prstGeom>
        </p:spPr>
      </p:pic>
      <p:pic>
        <p:nvPicPr>
          <p:cNvPr id="117" name="Grafik 8" descr="Ein Bild, das Uhr, Zeichnung, Schild enthält.&#10;&#10;Automatisch generierte Beschreibung">
            <a:extLst>
              <a:ext uri="{FF2B5EF4-FFF2-40B4-BE49-F238E27FC236}">
                <a16:creationId xmlns:a16="http://schemas.microsoft.com/office/drawing/2014/main" id="{267F0BF7-0E85-4B8E-A79A-75A71AFBA3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408" y="4764102"/>
            <a:ext cx="392754" cy="392754"/>
          </a:xfrm>
          <a:prstGeom prst="rect">
            <a:avLst/>
          </a:prstGeom>
        </p:spPr>
      </p:pic>
      <p:sp>
        <p:nvSpPr>
          <p:cNvPr id="118" name="Rechteck 1">
            <a:extLst>
              <a:ext uri="{FF2B5EF4-FFF2-40B4-BE49-F238E27FC236}">
                <a16:creationId xmlns:a16="http://schemas.microsoft.com/office/drawing/2014/main" id="{49446A00-5318-486D-B72C-267EC0B9339D}"/>
              </a:ext>
            </a:extLst>
          </p:cNvPr>
          <p:cNvSpPr/>
          <p:nvPr/>
        </p:nvSpPr>
        <p:spPr bwMode="auto">
          <a:xfrm>
            <a:off x="1492252" y="1973575"/>
            <a:ext cx="5456110" cy="922025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fr-CH" b="1" i="0" u="none" strike="noStrike" kern="0" cap="all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charset="0"/>
              </a:rPr>
              <a:t>Technique de procédés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00" b="0" i="0" u="none" strike="noStrike" kern="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charset="0"/>
              </a:rPr>
              <a:t>Des solutions pour l’industrie de procédés</a:t>
            </a:r>
            <a:endParaRPr kumimoji="0" lang="fr-CH" b="1" i="0" u="none" strike="noStrike" kern="0" cap="all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19" name="Rechteck 17">
            <a:extLst>
              <a:ext uri="{FF2B5EF4-FFF2-40B4-BE49-F238E27FC236}">
                <a16:creationId xmlns:a16="http://schemas.microsoft.com/office/drawing/2014/main" id="{E0E2309A-5314-4CC7-AC58-BD0AF7DF6184}"/>
              </a:ext>
            </a:extLst>
          </p:cNvPr>
          <p:cNvSpPr/>
          <p:nvPr/>
        </p:nvSpPr>
        <p:spPr bwMode="auto">
          <a:xfrm>
            <a:off x="7213095" y="1968813"/>
            <a:ext cx="2632580" cy="92679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fr-CH" b="1" i="0" u="none" strike="noStrike" kern="0" cap="all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charset="0"/>
              </a:rPr>
              <a:t>Robotique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00" b="0" i="0" u="none" strike="noStrike" kern="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charset="0"/>
              </a:rPr>
              <a:t>Des solutions pour l’industrie manufacturière</a:t>
            </a:r>
          </a:p>
        </p:txBody>
      </p:sp>
    </p:spTree>
    <p:extLst>
      <p:ext uri="{BB962C8B-B14F-4D97-AF65-F5344CB8AC3E}">
        <p14:creationId xmlns:p14="http://schemas.microsoft.com/office/powerpoint/2010/main" val="681885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5CAABC1-49B2-49BA-91C9-B01E29708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877" y="234798"/>
            <a:ext cx="2319953" cy="813068"/>
          </a:xfrm>
          <a:prstGeom prst="rect">
            <a:avLst/>
          </a:prstGeom>
        </p:spPr>
      </p:pic>
      <p:sp>
        <p:nvSpPr>
          <p:cNvPr id="27" name="Titel 7">
            <a:extLst>
              <a:ext uri="{FF2B5EF4-FFF2-40B4-BE49-F238E27FC236}">
                <a16:creationId xmlns:a16="http://schemas.microsoft.com/office/drawing/2014/main" id="{3C085980-4D20-44F2-A61B-FA6F7311A20A}"/>
              </a:ext>
            </a:extLst>
          </p:cNvPr>
          <p:cNvSpPr txBox="1">
            <a:spLocks/>
          </p:cNvSpPr>
          <p:nvPr/>
        </p:nvSpPr>
        <p:spPr>
          <a:xfrm>
            <a:off x="663574" y="915231"/>
            <a:ext cx="8353426" cy="69031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17372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Secteurs</a:t>
            </a:r>
            <a:r>
              <a:rPr kumimoji="0" lang="de-CH" sz="3600" b="1" i="0" u="none" strike="noStrike" kern="0" cap="none" spc="0" normalizeH="0" baseline="0" noProof="0" dirty="0">
                <a:ln>
                  <a:noFill/>
                </a:ln>
                <a:solidFill>
                  <a:srgbClr val="717372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de-CH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17372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d’activité</a:t>
            </a:r>
            <a:endParaRPr kumimoji="0" lang="de-CH" sz="3600" b="1" i="0" u="none" strike="noStrike" kern="0" cap="none" spc="0" normalizeH="0" baseline="0" noProof="0" dirty="0">
              <a:ln>
                <a:noFill/>
              </a:ln>
              <a:solidFill>
                <a:srgbClr val="717372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8" name="Textplatzhalter 9">
            <a:extLst>
              <a:ext uri="{FF2B5EF4-FFF2-40B4-BE49-F238E27FC236}">
                <a16:creationId xmlns:a16="http://schemas.microsoft.com/office/drawing/2014/main" id="{9AA2210D-B51F-480C-831E-F413AEE062AA}"/>
              </a:ext>
            </a:extLst>
          </p:cNvPr>
          <p:cNvSpPr txBox="1">
            <a:spLocks/>
          </p:cNvSpPr>
          <p:nvPr/>
        </p:nvSpPr>
        <p:spPr>
          <a:xfrm>
            <a:off x="663576" y="1619999"/>
            <a:ext cx="8335319" cy="576064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None/>
              <a:defRPr sz="2400" b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lang="de-DE" sz="1600" b="0" baseline="0">
                <a:solidFill>
                  <a:schemeClr val="tx1"/>
                </a:solidFill>
                <a:latin typeface="+mn-lt"/>
              </a:defRPr>
            </a:lvl2pPr>
            <a:lvl3pPr marL="538163" indent="-2714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sz="1400" b="0" baseline="0">
                <a:solidFill>
                  <a:schemeClr val="tx1"/>
                </a:solidFill>
                <a:latin typeface="+mn-lt"/>
              </a:defRPr>
            </a:lvl3pPr>
            <a:lvl4pPr marL="804863" indent="-2714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200" b="0" baseline="0">
                <a:solidFill>
                  <a:schemeClr val="tx1"/>
                </a:solidFill>
                <a:latin typeface="Arial" pitchFamily="34" charset="0"/>
              </a:defRPr>
            </a:lvl4pPr>
            <a:lvl5pPr marL="273050" indent="-27305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200" b="0" baseline="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Répartition des ventes</a:t>
            </a:r>
          </a:p>
        </p:txBody>
      </p:sp>
      <p:sp>
        <p:nvSpPr>
          <p:cNvPr id="29" name="Textfeld 57">
            <a:extLst>
              <a:ext uri="{FF2B5EF4-FFF2-40B4-BE49-F238E27FC236}">
                <a16:creationId xmlns:a16="http://schemas.microsoft.com/office/drawing/2014/main" id="{7019F1B8-4288-4D4A-A68F-8600C62B0E80}"/>
              </a:ext>
            </a:extLst>
          </p:cNvPr>
          <p:cNvSpPr txBox="1"/>
          <p:nvPr/>
        </p:nvSpPr>
        <p:spPr>
          <a:xfrm>
            <a:off x="2865703" y="2848172"/>
            <a:ext cx="5001947" cy="726609"/>
          </a:xfrm>
          <a:prstGeom prst="rect">
            <a:avLst/>
          </a:prstGeom>
          <a:noFill/>
        </p:spPr>
        <p:txBody>
          <a:bodyPr wrap="square" lIns="90000" rtlCol="0" anchor="t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  <a:latin typeface="Arial" charset="0"/>
              </a:rPr>
              <a:t>Industries pharmaceutique, biotechnologique </a:t>
            </a:r>
            <a:br>
              <a:rPr lang="fr-CH" dirty="0">
                <a:solidFill>
                  <a:srgbClr val="000000"/>
                </a:solidFill>
                <a:latin typeface="Arial" charset="0"/>
              </a:rPr>
            </a:br>
            <a:r>
              <a:rPr lang="fr-CH" dirty="0">
                <a:solidFill>
                  <a:srgbClr val="000000"/>
                </a:solidFill>
                <a:latin typeface="Arial" charset="0"/>
              </a:rPr>
              <a:t>et cosmétique</a:t>
            </a:r>
          </a:p>
        </p:txBody>
      </p:sp>
      <p:sp>
        <p:nvSpPr>
          <p:cNvPr id="30" name="Textfeld 58">
            <a:extLst>
              <a:ext uri="{FF2B5EF4-FFF2-40B4-BE49-F238E27FC236}">
                <a16:creationId xmlns:a16="http://schemas.microsoft.com/office/drawing/2014/main" id="{3FCED182-2A4F-4934-96A0-DF0B8719C695}"/>
              </a:ext>
            </a:extLst>
          </p:cNvPr>
          <p:cNvSpPr txBox="1"/>
          <p:nvPr/>
        </p:nvSpPr>
        <p:spPr>
          <a:xfrm>
            <a:off x="2865703" y="4122227"/>
            <a:ext cx="5001947" cy="726609"/>
          </a:xfrm>
          <a:prstGeom prst="rect">
            <a:avLst/>
          </a:prstGeom>
          <a:noFill/>
        </p:spPr>
        <p:txBody>
          <a:bodyPr wrap="square" lIns="90000" rtlCol="0" anchor="t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rgbClr val="000000"/>
                </a:solidFill>
                <a:latin typeface="Arial" charset="0"/>
              </a:rPr>
              <a:t>Industrie alimentaire et des boissons, transformation du lait</a:t>
            </a:r>
          </a:p>
        </p:txBody>
      </p:sp>
      <p:sp>
        <p:nvSpPr>
          <p:cNvPr id="31" name="Textfeld 59">
            <a:extLst>
              <a:ext uri="{FF2B5EF4-FFF2-40B4-BE49-F238E27FC236}">
                <a16:creationId xmlns:a16="http://schemas.microsoft.com/office/drawing/2014/main" id="{C47C7359-CF63-4CFD-A65C-973CC2BFEACD}"/>
              </a:ext>
            </a:extLst>
          </p:cNvPr>
          <p:cNvSpPr txBox="1"/>
          <p:nvPr/>
        </p:nvSpPr>
        <p:spPr>
          <a:xfrm>
            <a:off x="2865703" y="5386206"/>
            <a:ext cx="5354372" cy="726609"/>
          </a:xfrm>
          <a:prstGeom prst="rect">
            <a:avLst/>
          </a:prstGeom>
          <a:noFill/>
        </p:spPr>
        <p:txBody>
          <a:bodyPr wrap="square" lIns="90000" rtlCol="0" anchor="t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CH" dirty="0" err="1">
                <a:solidFill>
                  <a:srgbClr val="000000"/>
                </a:solidFill>
                <a:latin typeface="Arial" charset="0"/>
              </a:rPr>
              <a:t>Autres</a:t>
            </a:r>
            <a:r>
              <a:rPr lang="de-CH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Arial" charset="0"/>
              </a:rPr>
              <a:t>industries</a:t>
            </a:r>
            <a:r>
              <a:rPr lang="de-CH" dirty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de-CH" dirty="0" err="1">
                <a:solidFill>
                  <a:srgbClr val="000000"/>
                </a:solidFill>
                <a:latin typeface="Arial" charset="0"/>
              </a:rPr>
              <a:t>horlogerie</a:t>
            </a:r>
            <a:r>
              <a:rPr lang="de-CH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de-CH" dirty="0" err="1">
                <a:solidFill>
                  <a:srgbClr val="000000"/>
                </a:solidFill>
                <a:latin typeface="Arial" charset="0"/>
              </a:rPr>
              <a:t>travail</a:t>
            </a:r>
            <a:r>
              <a:rPr lang="de-CH" dirty="0">
                <a:solidFill>
                  <a:srgbClr val="000000"/>
                </a:solidFill>
                <a:latin typeface="Arial" charset="0"/>
              </a:rPr>
              <a:t> des </a:t>
            </a:r>
            <a:r>
              <a:rPr lang="de-CH" dirty="0" err="1">
                <a:solidFill>
                  <a:srgbClr val="000000"/>
                </a:solidFill>
                <a:latin typeface="Arial" charset="0"/>
              </a:rPr>
              <a:t>métaux</a:t>
            </a:r>
            <a:r>
              <a:rPr lang="de-CH" dirty="0">
                <a:solidFill>
                  <a:srgbClr val="000000"/>
                </a:solidFill>
                <a:latin typeface="Arial" charset="0"/>
              </a:rPr>
              <a:t>, automobile, </a:t>
            </a:r>
            <a:r>
              <a:rPr lang="de-CH" dirty="0" err="1">
                <a:solidFill>
                  <a:srgbClr val="000000"/>
                </a:solidFill>
                <a:latin typeface="Arial" charset="0"/>
              </a:rPr>
              <a:t>électronique</a:t>
            </a:r>
            <a:r>
              <a:rPr lang="de-CH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de-CH" dirty="0" err="1">
                <a:solidFill>
                  <a:srgbClr val="000000"/>
                </a:solidFill>
                <a:latin typeface="Arial" charset="0"/>
              </a:rPr>
              <a:t>emballages</a:t>
            </a:r>
            <a:r>
              <a:rPr lang="de-CH" dirty="0">
                <a:solidFill>
                  <a:srgbClr val="000000"/>
                </a:solidFill>
                <a:latin typeface="Arial" charset="0"/>
              </a:rPr>
              <a:t>, …)</a:t>
            </a:r>
          </a:p>
        </p:txBody>
      </p:sp>
      <p:sp>
        <p:nvSpPr>
          <p:cNvPr id="32" name="Rechteck 68">
            <a:extLst>
              <a:ext uri="{FF2B5EF4-FFF2-40B4-BE49-F238E27FC236}">
                <a16:creationId xmlns:a16="http://schemas.microsoft.com/office/drawing/2014/main" id="{7AEBC2E7-0007-424F-8AB4-62A5F8B2ABF5}"/>
              </a:ext>
            </a:extLst>
          </p:cNvPr>
          <p:cNvSpPr/>
          <p:nvPr/>
        </p:nvSpPr>
        <p:spPr bwMode="auto">
          <a:xfrm>
            <a:off x="8998895" y="2074888"/>
            <a:ext cx="1530000" cy="4411637"/>
          </a:xfrm>
          <a:prstGeom prst="rect">
            <a:avLst/>
          </a:prstGeom>
          <a:solidFill>
            <a:srgbClr val="717372">
              <a:lumMod val="20000"/>
              <a:lumOff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34" name="Gruppieren 51">
            <a:extLst>
              <a:ext uri="{FF2B5EF4-FFF2-40B4-BE49-F238E27FC236}">
                <a16:creationId xmlns:a16="http://schemas.microsoft.com/office/drawing/2014/main" id="{11A29846-CB94-4328-88BE-FD222C660A01}"/>
              </a:ext>
            </a:extLst>
          </p:cNvPr>
          <p:cNvGrpSpPr/>
          <p:nvPr/>
        </p:nvGrpSpPr>
        <p:grpSpPr>
          <a:xfrm>
            <a:off x="9260665" y="2907762"/>
            <a:ext cx="1005404" cy="3110844"/>
            <a:chOff x="734546" y="2652719"/>
            <a:chExt cx="1005404" cy="3110844"/>
          </a:xfrm>
        </p:grpSpPr>
        <p:sp>
          <p:nvSpPr>
            <p:cNvPr id="36" name="Textfeld 40">
              <a:extLst>
                <a:ext uri="{FF2B5EF4-FFF2-40B4-BE49-F238E27FC236}">
                  <a16:creationId xmlns:a16="http://schemas.microsoft.com/office/drawing/2014/main" id="{B05137D1-CC0B-4484-AA33-B3C314A1AF21}"/>
                </a:ext>
              </a:extLst>
            </p:cNvPr>
            <p:cNvSpPr txBox="1"/>
            <p:nvPr/>
          </p:nvSpPr>
          <p:spPr>
            <a:xfrm>
              <a:off x="734546" y="2652719"/>
              <a:ext cx="1005404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3200" dirty="0">
                  <a:solidFill>
                    <a:srgbClr val="005E98"/>
                  </a:solidFill>
                  <a:latin typeface="Arial" charset="0"/>
                </a:rPr>
                <a:t>40%</a:t>
              </a:r>
            </a:p>
          </p:txBody>
        </p:sp>
        <p:sp>
          <p:nvSpPr>
            <p:cNvPr id="37" name="Textfeld 41">
              <a:extLst>
                <a:ext uri="{FF2B5EF4-FFF2-40B4-BE49-F238E27FC236}">
                  <a16:creationId xmlns:a16="http://schemas.microsoft.com/office/drawing/2014/main" id="{060757D3-340F-448B-9067-19299BBB7457}"/>
                </a:ext>
              </a:extLst>
            </p:cNvPr>
            <p:cNvSpPr txBox="1"/>
            <p:nvPr/>
          </p:nvSpPr>
          <p:spPr>
            <a:xfrm>
              <a:off x="734546" y="3917013"/>
              <a:ext cx="1005404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3200" dirty="0">
                  <a:solidFill>
                    <a:srgbClr val="005E98"/>
                  </a:solidFill>
                  <a:latin typeface="Arial" charset="0"/>
                </a:rPr>
                <a:t>21%</a:t>
              </a:r>
            </a:p>
          </p:txBody>
        </p:sp>
        <p:sp>
          <p:nvSpPr>
            <p:cNvPr id="38" name="Textfeld 42">
              <a:extLst>
                <a:ext uri="{FF2B5EF4-FFF2-40B4-BE49-F238E27FC236}">
                  <a16:creationId xmlns:a16="http://schemas.microsoft.com/office/drawing/2014/main" id="{101E237A-5559-49AD-8C0B-52C4B88B5D11}"/>
                </a:ext>
              </a:extLst>
            </p:cNvPr>
            <p:cNvSpPr txBox="1"/>
            <p:nvPr/>
          </p:nvSpPr>
          <p:spPr>
            <a:xfrm>
              <a:off x="734546" y="5178788"/>
              <a:ext cx="1005404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3200" dirty="0">
                  <a:solidFill>
                    <a:srgbClr val="005E98"/>
                  </a:solidFill>
                  <a:latin typeface="Arial" charset="0"/>
                </a:rPr>
                <a:t>39%</a:t>
              </a:r>
            </a:p>
          </p:txBody>
        </p:sp>
      </p:grpSp>
      <p:sp>
        <p:nvSpPr>
          <p:cNvPr id="35" name="Textfeld 61">
            <a:extLst>
              <a:ext uri="{FF2B5EF4-FFF2-40B4-BE49-F238E27FC236}">
                <a16:creationId xmlns:a16="http://schemas.microsoft.com/office/drawing/2014/main" id="{7CDF5486-261E-41AD-A553-BDC8E379A476}"/>
              </a:ext>
            </a:extLst>
          </p:cNvPr>
          <p:cNvSpPr txBox="1"/>
          <p:nvPr/>
        </p:nvSpPr>
        <p:spPr>
          <a:xfrm>
            <a:off x="9066703" y="2189188"/>
            <a:ext cx="1393330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CH" sz="1600" b="1" dirty="0" err="1">
                <a:solidFill>
                  <a:srgbClr val="717372">
                    <a:lumMod val="75000"/>
                  </a:srgbClr>
                </a:solidFill>
                <a:latin typeface="Arial" charset="0"/>
              </a:rPr>
              <a:t>Groupe</a:t>
            </a:r>
            <a:r>
              <a:rPr lang="de-CH" sz="1600" b="1" dirty="0">
                <a:solidFill>
                  <a:srgbClr val="717372">
                    <a:lumMod val="75000"/>
                  </a:srgbClr>
                </a:solidFill>
                <a:latin typeface="Arial" charset="0"/>
              </a:rPr>
              <a:t> JAG</a:t>
            </a:r>
          </a:p>
        </p:txBody>
      </p:sp>
      <p:sp>
        <p:nvSpPr>
          <p:cNvPr id="39" name="Rechteck 31">
            <a:extLst>
              <a:ext uri="{FF2B5EF4-FFF2-40B4-BE49-F238E27FC236}">
                <a16:creationId xmlns:a16="http://schemas.microsoft.com/office/drawing/2014/main" id="{2E956E6D-35C0-4382-963F-003A1DACB300}"/>
              </a:ext>
            </a:extLst>
          </p:cNvPr>
          <p:cNvSpPr/>
          <p:nvPr/>
        </p:nvSpPr>
        <p:spPr bwMode="auto">
          <a:xfrm>
            <a:off x="1053285" y="2652165"/>
            <a:ext cx="9643292" cy="1082209"/>
          </a:xfrm>
          <a:prstGeom prst="rect">
            <a:avLst/>
          </a:prstGeom>
          <a:noFill/>
          <a:ln w="6350" cap="flat" cmpd="sng" algn="ctr">
            <a:solidFill>
              <a:srgbClr val="005E9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0" name="Rechteck 37">
            <a:extLst>
              <a:ext uri="{FF2B5EF4-FFF2-40B4-BE49-F238E27FC236}">
                <a16:creationId xmlns:a16="http://schemas.microsoft.com/office/drawing/2014/main" id="{8F1D870C-E01F-41F7-93B4-675726127155}"/>
              </a:ext>
            </a:extLst>
          </p:cNvPr>
          <p:cNvSpPr/>
          <p:nvPr/>
        </p:nvSpPr>
        <p:spPr bwMode="auto">
          <a:xfrm>
            <a:off x="1053284" y="3923465"/>
            <a:ext cx="9643291" cy="1082209"/>
          </a:xfrm>
          <a:prstGeom prst="rect">
            <a:avLst/>
          </a:prstGeom>
          <a:noFill/>
          <a:ln w="6350" cap="flat" cmpd="sng" algn="ctr">
            <a:solidFill>
              <a:srgbClr val="005E9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1" name="Rechteck 38">
            <a:extLst>
              <a:ext uri="{FF2B5EF4-FFF2-40B4-BE49-F238E27FC236}">
                <a16:creationId xmlns:a16="http://schemas.microsoft.com/office/drawing/2014/main" id="{AF30A4A4-290E-4B00-993A-17BD89FD46E8}"/>
              </a:ext>
            </a:extLst>
          </p:cNvPr>
          <p:cNvSpPr/>
          <p:nvPr/>
        </p:nvSpPr>
        <p:spPr bwMode="auto">
          <a:xfrm>
            <a:off x="1053285" y="5194765"/>
            <a:ext cx="9643290" cy="1082209"/>
          </a:xfrm>
          <a:prstGeom prst="rect">
            <a:avLst/>
          </a:prstGeom>
          <a:noFill/>
          <a:ln w="6350" cap="flat" cmpd="sng" algn="ctr">
            <a:solidFill>
              <a:srgbClr val="005E9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2" name="Rechteck 35">
            <a:extLst>
              <a:ext uri="{FF2B5EF4-FFF2-40B4-BE49-F238E27FC236}">
                <a16:creationId xmlns:a16="http://schemas.microsoft.com/office/drawing/2014/main" id="{7EE76DEC-731B-4A4E-A531-E200B6C6BEF7}"/>
              </a:ext>
            </a:extLst>
          </p:cNvPr>
          <p:cNvSpPr/>
          <p:nvPr/>
        </p:nvSpPr>
        <p:spPr bwMode="auto">
          <a:xfrm>
            <a:off x="1044577" y="3932039"/>
            <a:ext cx="1530000" cy="1073633"/>
          </a:xfrm>
          <a:prstGeom prst="rect">
            <a:avLst/>
          </a:prstGeom>
          <a:solidFill>
            <a:srgbClr val="005E98"/>
          </a:solidFill>
          <a:ln w="6350" cap="flat" cmpd="sng" algn="ctr">
            <a:solidFill>
              <a:srgbClr val="005E9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43" name="Grafik 36" descr="Burger und Getränk">
            <a:extLst>
              <a:ext uri="{FF2B5EF4-FFF2-40B4-BE49-F238E27FC236}">
                <a16:creationId xmlns:a16="http://schemas.microsoft.com/office/drawing/2014/main" id="{21DDC8F0-C97B-4FD2-8615-D42F0F50E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8460" y="3951087"/>
            <a:ext cx="1007539" cy="1007539"/>
          </a:xfrm>
          <a:prstGeom prst="rect">
            <a:avLst/>
          </a:prstGeom>
        </p:spPr>
      </p:pic>
      <p:sp>
        <p:nvSpPr>
          <p:cNvPr id="44" name="Rechteck 44">
            <a:extLst>
              <a:ext uri="{FF2B5EF4-FFF2-40B4-BE49-F238E27FC236}">
                <a16:creationId xmlns:a16="http://schemas.microsoft.com/office/drawing/2014/main" id="{159695B8-0377-40EC-BB8A-FEF66D441769}"/>
              </a:ext>
            </a:extLst>
          </p:cNvPr>
          <p:cNvSpPr/>
          <p:nvPr/>
        </p:nvSpPr>
        <p:spPr bwMode="auto">
          <a:xfrm>
            <a:off x="1044578" y="2660740"/>
            <a:ext cx="1530000" cy="1073633"/>
          </a:xfrm>
          <a:prstGeom prst="rect">
            <a:avLst/>
          </a:prstGeom>
          <a:solidFill>
            <a:srgbClr val="005E98"/>
          </a:solidFill>
          <a:ln w="6350" cap="flat" cmpd="sng" algn="ctr">
            <a:solidFill>
              <a:srgbClr val="005E9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5" name="Rechteck 45">
            <a:extLst>
              <a:ext uri="{FF2B5EF4-FFF2-40B4-BE49-F238E27FC236}">
                <a16:creationId xmlns:a16="http://schemas.microsoft.com/office/drawing/2014/main" id="{CB31C873-AAA4-4017-B91E-E9E60AC38E23}"/>
              </a:ext>
            </a:extLst>
          </p:cNvPr>
          <p:cNvSpPr/>
          <p:nvPr/>
        </p:nvSpPr>
        <p:spPr bwMode="auto">
          <a:xfrm>
            <a:off x="1061855" y="5203336"/>
            <a:ext cx="1512722" cy="1073637"/>
          </a:xfrm>
          <a:prstGeom prst="rect">
            <a:avLst/>
          </a:prstGeom>
          <a:solidFill>
            <a:srgbClr val="005E98"/>
          </a:solidFill>
          <a:ln w="6350" cap="flat" cmpd="sng" algn="ctr">
            <a:solidFill>
              <a:srgbClr val="005E9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46" name="Grafik 63" descr="Medizin">
            <a:extLst>
              <a:ext uri="{FF2B5EF4-FFF2-40B4-BE49-F238E27FC236}">
                <a16:creationId xmlns:a16="http://schemas.microsoft.com/office/drawing/2014/main" id="{6834462D-0F12-4ED6-9A0F-470605875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93190" y="2782062"/>
            <a:ext cx="892810" cy="892810"/>
          </a:xfrm>
          <a:prstGeom prst="rect">
            <a:avLst/>
          </a:prstGeom>
        </p:spPr>
      </p:pic>
      <p:pic>
        <p:nvPicPr>
          <p:cNvPr id="47" name="Grafik 66" descr="Fabrik">
            <a:extLst>
              <a:ext uri="{FF2B5EF4-FFF2-40B4-BE49-F238E27FC236}">
                <a16:creationId xmlns:a16="http://schemas.microsoft.com/office/drawing/2014/main" id="{A24CADC7-7B66-4019-8FBB-9BCBF8EA1A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26515" y="5248034"/>
            <a:ext cx="969010" cy="96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7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5CAABC1-49B2-49BA-91C9-B01E29708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877" y="234798"/>
            <a:ext cx="2319953" cy="813068"/>
          </a:xfrm>
          <a:prstGeom prst="rect">
            <a:avLst/>
          </a:prstGeom>
        </p:spPr>
      </p:pic>
      <p:sp>
        <p:nvSpPr>
          <p:cNvPr id="3" name="Titel 7">
            <a:extLst>
              <a:ext uri="{FF2B5EF4-FFF2-40B4-BE49-F238E27FC236}">
                <a16:creationId xmlns:a16="http://schemas.microsoft.com/office/drawing/2014/main" id="{E881D63B-665B-4D77-B56F-E9DF35BB5649}"/>
              </a:ext>
            </a:extLst>
          </p:cNvPr>
          <p:cNvSpPr txBox="1">
            <a:spLocks/>
          </p:cNvSpPr>
          <p:nvPr/>
        </p:nvSpPr>
        <p:spPr>
          <a:xfrm>
            <a:off x="663573" y="915231"/>
            <a:ext cx="10080627" cy="69031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600" b="1" i="0" u="none" strike="noStrike" kern="0" cap="none" spc="0" normalizeH="0" baseline="0" noProof="0" dirty="0">
                <a:ln>
                  <a:noFill/>
                </a:ln>
                <a:solidFill>
                  <a:srgbClr val="717372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Robotique et automatisation</a:t>
            </a:r>
          </a:p>
        </p:txBody>
      </p:sp>
      <p:sp>
        <p:nvSpPr>
          <p:cNvPr id="4" name="Textplatzhalter 9">
            <a:extLst>
              <a:ext uri="{FF2B5EF4-FFF2-40B4-BE49-F238E27FC236}">
                <a16:creationId xmlns:a16="http://schemas.microsoft.com/office/drawing/2014/main" id="{456C5AAE-26C6-47F1-8B4C-180442E27D9D}"/>
              </a:ext>
            </a:extLst>
          </p:cNvPr>
          <p:cNvSpPr txBox="1">
            <a:spLocks/>
          </p:cNvSpPr>
          <p:nvPr/>
        </p:nvSpPr>
        <p:spPr>
          <a:xfrm>
            <a:off x="663576" y="1619999"/>
            <a:ext cx="11238254" cy="576064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None/>
              <a:defRPr sz="2400" b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lang="de-DE" sz="1600" b="0" baseline="0">
                <a:solidFill>
                  <a:schemeClr val="tx1"/>
                </a:solidFill>
                <a:latin typeface="+mn-lt"/>
              </a:defRPr>
            </a:lvl2pPr>
            <a:lvl3pPr marL="538163" indent="-2714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sz="1400" b="0" baseline="0">
                <a:solidFill>
                  <a:schemeClr val="tx1"/>
                </a:solidFill>
                <a:latin typeface="+mn-lt"/>
              </a:defRPr>
            </a:lvl3pPr>
            <a:lvl4pPr marL="804863" indent="-2714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200" b="0" baseline="0">
                <a:solidFill>
                  <a:schemeClr val="tx1"/>
                </a:solidFill>
                <a:latin typeface="Arial" pitchFamily="34" charset="0"/>
              </a:defRPr>
            </a:lvl4pPr>
            <a:lvl5pPr marL="273050" indent="-27305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200" b="0" baseline="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 spécialiste des </a:t>
            </a:r>
            <a:r>
              <a:rPr kumimoji="0" lang="fr-FR" sz="2400" b="0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robots industriels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collaboratifs et mobiles autonomes</a:t>
            </a:r>
          </a:p>
        </p:txBody>
      </p:sp>
      <p:pic>
        <p:nvPicPr>
          <p:cNvPr id="6" name="Image 5" descr="Une image contenant texte, bâtiment, fenêtre&#10;&#10;Description générée automatiquement">
            <a:extLst>
              <a:ext uri="{FF2B5EF4-FFF2-40B4-BE49-F238E27FC236}">
                <a16:creationId xmlns:a16="http://schemas.microsoft.com/office/drawing/2014/main" id="{6520DD69-FBE8-4B28-898C-39DF3A8574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0" y="6283635"/>
            <a:ext cx="712873" cy="2834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583FF11-7BB6-41B2-91B5-6B3B197A8A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624" y="6283636"/>
            <a:ext cx="1146084" cy="298718"/>
          </a:xfrm>
          <a:prstGeom prst="rect">
            <a:avLst/>
          </a:prstGeom>
        </p:spPr>
      </p:pic>
      <p:pic>
        <p:nvPicPr>
          <p:cNvPr id="8" name="Image 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64922D7-D7C0-4B32-B288-8A79066502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103" y="6311715"/>
            <a:ext cx="1384617" cy="235385"/>
          </a:xfrm>
          <a:prstGeom prst="rect">
            <a:avLst/>
          </a:prstGeom>
        </p:spPr>
      </p:pic>
      <p:pic>
        <p:nvPicPr>
          <p:cNvPr id="9" name="Image 8" descr="Une image contenant intérieur, automate, encombré&#10;&#10;Description générée automatiquement">
            <a:extLst>
              <a:ext uri="{FF2B5EF4-FFF2-40B4-BE49-F238E27FC236}">
                <a16:creationId xmlns:a16="http://schemas.microsoft.com/office/drawing/2014/main" id="{8444DB1E-4220-4950-A247-1DF6FCD703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"/>
          <a:stretch/>
        </p:blipFill>
        <p:spPr>
          <a:xfrm>
            <a:off x="933257" y="2608829"/>
            <a:ext cx="5090740" cy="33339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8B7BB45-0C71-408B-961A-D15C686396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41" y="6307493"/>
            <a:ext cx="1246259" cy="233738"/>
          </a:xfrm>
          <a:prstGeom prst="rect">
            <a:avLst/>
          </a:prstGeom>
        </p:spPr>
      </p:pic>
      <p:pic>
        <p:nvPicPr>
          <p:cNvPr id="11" name="Grafik 2">
            <a:extLst>
              <a:ext uri="{FF2B5EF4-FFF2-40B4-BE49-F238E27FC236}">
                <a16:creationId xmlns:a16="http://schemas.microsoft.com/office/drawing/2014/main" id="{ABF7F7F1-2E6E-43CF-A04E-FDB30EEC84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624" y="3195327"/>
            <a:ext cx="5201206" cy="274744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49088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5CAABC1-49B2-49BA-91C9-B01E29708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877" y="234798"/>
            <a:ext cx="2319953" cy="813068"/>
          </a:xfrm>
          <a:prstGeom prst="rect">
            <a:avLst/>
          </a:prstGeom>
        </p:spPr>
      </p:pic>
      <p:sp>
        <p:nvSpPr>
          <p:cNvPr id="3" name="Titel 7">
            <a:extLst>
              <a:ext uri="{FF2B5EF4-FFF2-40B4-BE49-F238E27FC236}">
                <a16:creationId xmlns:a16="http://schemas.microsoft.com/office/drawing/2014/main" id="{E881D63B-665B-4D77-B56F-E9DF35BB5649}"/>
              </a:ext>
            </a:extLst>
          </p:cNvPr>
          <p:cNvSpPr txBox="1">
            <a:spLocks/>
          </p:cNvSpPr>
          <p:nvPr/>
        </p:nvSpPr>
        <p:spPr>
          <a:xfrm>
            <a:off x="663573" y="915231"/>
            <a:ext cx="10080627" cy="69031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600" b="1" i="0" u="none" strike="noStrike" kern="0" cap="none" spc="0" normalizeH="0" baseline="0" noProof="0" dirty="0">
                <a:ln>
                  <a:noFill/>
                </a:ln>
                <a:solidFill>
                  <a:srgbClr val="717372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Robotique et automatisation</a:t>
            </a:r>
          </a:p>
        </p:txBody>
      </p:sp>
      <p:sp>
        <p:nvSpPr>
          <p:cNvPr id="4" name="Textplatzhalter 9">
            <a:extLst>
              <a:ext uri="{FF2B5EF4-FFF2-40B4-BE49-F238E27FC236}">
                <a16:creationId xmlns:a16="http://schemas.microsoft.com/office/drawing/2014/main" id="{456C5AAE-26C6-47F1-8B4C-180442E27D9D}"/>
              </a:ext>
            </a:extLst>
          </p:cNvPr>
          <p:cNvSpPr txBox="1">
            <a:spLocks/>
          </p:cNvSpPr>
          <p:nvPr/>
        </p:nvSpPr>
        <p:spPr>
          <a:xfrm>
            <a:off x="663576" y="1619999"/>
            <a:ext cx="11238254" cy="576064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None/>
              <a:defRPr sz="2400" b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lang="de-DE" sz="1600" b="0" baseline="0">
                <a:solidFill>
                  <a:schemeClr val="tx1"/>
                </a:solidFill>
                <a:latin typeface="+mn-lt"/>
              </a:defRPr>
            </a:lvl2pPr>
            <a:lvl3pPr marL="538163" indent="-2714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sz="1400" b="0" baseline="0">
                <a:solidFill>
                  <a:schemeClr val="tx1"/>
                </a:solidFill>
                <a:latin typeface="+mn-lt"/>
              </a:defRPr>
            </a:lvl3pPr>
            <a:lvl4pPr marL="804863" indent="-2714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200" b="0" baseline="0">
                <a:solidFill>
                  <a:schemeClr val="tx1"/>
                </a:solidFill>
                <a:latin typeface="Arial" pitchFamily="34" charset="0"/>
              </a:defRPr>
            </a:lvl4pPr>
            <a:lvl5pPr marL="273050" indent="-27305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200" b="0" baseline="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 spécialiste </a:t>
            </a:r>
            <a:r>
              <a:rPr kumimoji="0" lang="fr-FR" sz="2400" b="0" i="0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 robots industriels, </a:t>
            </a:r>
            <a:r>
              <a:rPr kumimoji="0" lang="fr-FR" sz="2400" b="0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collaboratifs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mobiles autonomes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55F530-A4BF-4630-BA01-8B471F48F8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1"/>
          <a:stretch/>
        </p:blipFill>
        <p:spPr>
          <a:xfrm>
            <a:off x="7785100" y="2152051"/>
            <a:ext cx="4269180" cy="4623551"/>
          </a:xfrm>
          <a:prstGeom prst="rect">
            <a:avLst/>
          </a:prstGeom>
        </p:spPr>
      </p:pic>
      <p:pic>
        <p:nvPicPr>
          <p:cNvPr id="9" name="Image 8" descr="Une image contenant texte, bâtiment, fenêtre&#10;&#10;Description générée automatiquement">
            <a:extLst>
              <a:ext uri="{FF2B5EF4-FFF2-40B4-BE49-F238E27FC236}">
                <a16:creationId xmlns:a16="http://schemas.microsoft.com/office/drawing/2014/main" id="{E5EC008B-0C68-4C37-8D1C-99C64CDF4E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20" y="6283635"/>
            <a:ext cx="712873" cy="28347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4EAE77-9A7F-4DC4-8EAE-E4989FC4B5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124" y="6283636"/>
            <a:ext cx="1146084" cy="298718"/>
          </a:xfrm>
          <a:prstGeom prst="rect">
            <a:avLst/>
          </a:prstGeom>
        </p:spPr>
      </p:pic>
      <p:pic>
        <p:nvPicPr>
          <p:cNvPr id="11" name="Image 10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4FFD7580-B4C2-4B69-99C9-167889937C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603" y="6311715"/>
            <a:ext cx="1384617" cy="23538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30F655C-8BDF-42C8-A9C3-F112715B92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241" y="6307493"/>
            <a:ext cx="1246259" cy="23373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735B575-F450-4AC0-A024-F7155BE9103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4" t="8868" r="39599" b="5267"/>
          <a:stretch/>
        </p:blipFill>
        <p:spPr>
          <a:xfrm>
            <a:off x="325247" y="2451100"/>
            <a:ext cx="1304047" cy="3672298"/>
          </a:xfrm>
          <a:prstGeom prst="rect">
            <a:avLst/>
          </a:prstGeom>
        </p:spPr>
      </p:pic>
      <p:pic>
        <p:nvPicPr>
          <p:cNvPr id="18" name="Image 17" descr="Une image contenant intérieur, cuisine, table, compteur&#10;&#10;Description générée automatiquement">
            <a:extLst>
              <a:ext uri="{FF2B5EF4-FFF2-40B4-BE49-F238E27FC236}">
                <a16:creationId xmlns:a16="http://schemas.microsoft.com/office/drawing/2014/main" id="{DAE7E1DC-7C31-4E0A-A99C-2C897802C7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78" y="2719456"/>
            <a:ext cx="4854022" cy="323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51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5CAABC1-49B2-49BA-91C9-B01E29708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877" y="234798"/>
            <a:ext cx="2319953" cy="813068"/>
          </a:xfrm>
          <a:prstGeom prst="rect">
            <a:avLst/>
          </a:prstGeom>
        </p:spPr>
      </p:pic>
      <p:sp>
        <p:nvSpPr>
          <p:cNvPr id="3" name="Titel 7">
            <a:extLst>
              <a:ext uri="{FF2B5EF4-FFF2-40B4-BE49-F238E27FC236}">
                <a16:creationId xmlns:a16="http://schemas.microsoft.com/office/drawing/2014/main" id="{E881D63B-665B-4D77-B56F-E9DF35BB5649}"/>
              </a:ext>
            </a:extLst>
          </p:cNvPr>
          <p:cNvSpPr txBox="1">
            <a:spLocks/>
          </p:cNvSpPr>
          <p:nvPr/>
        </p:nvSpPr>
        <p:spPr>
          <a:xfrm>
            <a:off x="663573" y="915231"/>
            <a:ext cx="10080627" cy="69031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600" b="1" i="0" u="none" strike="noStrike" kern="0" cap="none" spc="0" normalizeH="0" baseline="0" noProof="0" dirty="0">
                <a:ln>
                  <a:noFill/>
                </a:ln>
                <a:solidFill>
                  <a:srgbClr val="717372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Robotique et automatisation industrielle</a:t>
            </a:r>
          </a:p>
        </p:txBody>
      </p:sp>
      <p:sp>
        <p:nvSpPr>
          <p:cNvPr id="4" name="Textplatzhalter 9">
            <a:extLst>
              <a:ext uri="{FF2B5EF4-FFF2-40B4-BE49-F238E27FC236}">
                <a16:creationId xmlns:a16="http://schemas.microsoft.com/office/drawing/2014/main" id="{456C5AAE-26C6-47F1-8B4C-180442E27D9D}"/>
              </a:ext>
            </a:extLst>
          </p:cNvPr>
          <p:cNvSpPr txBox="1">
            <a:spLocks/>
          </p:cNvSpPr>
          <p:nvPr/>
        </p:nvSpPr>
        <p:spPr>
          <a:xfrm>
            <a:off x="663576" y="1619999"/>
            <a:ext cx="11238254" cy="576064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None/>
              <a:defRPr sz="2400" b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lang="de-DE" sz="1600" b="0" baseline="0">
                <a:solidFill>
                  <a:schemeClr val="tx1"/>
                </a:solidFill>
                <a:latin typeface="+mn-lt"/>
              </a:defRPr>
            </a:lvl2pPr>
            <a:lvl3pPr marL="538163" indent="-2714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sz="1400" b="0" baseline="0">
                <a:solidFill>
                  <a:schemeClr val="tx1"/>
                </a:solidFill>
                <a:latin typeface="+mn-lt"/>
              </a:defRPr>
            </a:lvl3pPr>
            <a:lvl4pPr marL="804863" indent="-2714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200" b="0" baseline="0">
                <a:solidFill>
                  <a:schemeClr val="tx1"/>
                </a:solidFill>
                <a:latin typeface="Arial" pitchFamily="34" charset="0"/>
              </a:defRPr>
            </a:lvl4pPr>
            <a:lvl5pPr marL="273050" indent="-27305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200" b="0" baseline="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 spécialiste </a:t>
            </a:r>
            <a:r>
              <a:rPr kumimoji="0" lang="fr-FR" sz="2400" b="0" i="0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 robots industriels, collaboratifs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 </a:t>
            </a:r>
            <a:r>
              <a:rPr kumimoji="0" lang="fr-FR" sz="2400" b="0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mobiles autonomes</a:t>
            </a:r>
          </a:p>
        </p:txBody>
      </p:sp>
      <p:pic>
        <p:nvPicPr>
          <p:cNvPr id="17" name="Image 16" descr="Une image contenant circuit&#10;&#10;Description générée automatiquement">
            <a:extLst>
              <a:ext uri="{FF2B5EF4-FFF2-40B4-BE49-F238E27FC236}">
                <a16:creationId xmlns:a16="http://schemas.microsoft.com/office/drawing/2014/main" id="{A879C6A1-19D3-466C-A9D0-17CBEB3A35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" t="18605" r="4449" b="8877"/>
          <a:stretch/>
        </p:blipFill>
        <p:spPr>
          <a:xfrm>
            <a:off x="208443" y="4767838"/>
            <a:ext cx="6378748" cy="1177516"/>
          </a:xfrm>
          <a:prstGeom prst="rect">
            <a:avLst/>
          </a:prstGeom>
        </p:spPr>
      </p:pic>
      <p:pic>
        <p:nvPicPr>
          <p:cNvPr id="18" name="Image 1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0308BB0A-F79A-4D29-824B-5EAB7BCC9E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5" t="10442" r="28532" b="10592"/>
          <a:stretch/>
        </p:blipFill>
        <p:spPr>
          <a:xfrm>
            <a:off x="1086884" y="6179846"/>
            <a:ext cx="974572" cy="543035"/>
          </a:xfrm>
          <a:prstGeom prst="rect">
            <a:avLst/>
          </a:prstGeom>
        </p:spPr>
      </p:pic>
      <p:pic>
        <p:nvPicPr>
          <p:cNvPr id="19" name="Image 18" descr="Une image contenant signe, dessin&#10;&#10;Description générée automatiquement">
            <a:extLst>
              <a:ext uri="{FF2B5EF4-FFF2-40B4-BE49-F238E27FC236}">
                <a16:creationId xmlns:a16="http://schemas.microsoft.com/office/drawing/2014/main" id="{FE376B1C-22E6-4D05-9EA7-BA17723481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3" b="25467"/>
          <a:stretch/>
        </p:blipFill>
        <p:spPr>
          <a:xfrm>
            <a:off x="2773127" y="6261324"/>
            <a:ext cx="1146992" cy="367943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FA780EEF-BA6D-43CB-BB90-E6025E6790B0}"/>
              </a:ext>
            </a:extLst>
          </p:cNvPr>
          <p:cNvGrpSpPr>
            <a:grpSpLocks noChangeAspect="1"/>
          </p:cNvGrpSpPr>
          <p:nvPr/>
        </p:nvGrpSpPr>
        <p:grpSpPr>
          <a:xfrm>
            <a:off x="4441290" y="6115131"/>
            <a:ext cx="1354318" cy="590675"/>
            <a:chOff x="3963979" y="5781039"/>
            <a:chExt cx="1085673" cy="473510"/>
          </a:xfrm>
        </p:grpSpPr>
        <p:pic>
          <p:nvPicPr>
            <p:cNvPr id="21" name="Image 20" descr="Une image contenant route, camion, homme, petit&#10;&#10;Description générée automatiquement">
              <a:extLst>
                <a:ext uri="{FF2B5EF4-FFF2-40B4-BE49-F238E27FC236}">
                  <a16:creationId xmlns:a16="http://schemas.microsoft.com/office/drawing/2014/main" id="{5A4EF123-F084-4A43-A89C-DB7CC9D2A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88" t="78461" r="11952" b="4100"/>
            <a:stretch/>
          </p:blipFill>
          <p:spPr>
            <a:xfrm>
              <a:off x="3963979" y="5781039"/>
              <a:ext cx="1075380" cy="330201"/>
            </a:xfrm>
            <a:prstGeom prst="rect">
              <a:avLst/>
            </a:prstGeom>
          </p:spPr>
        </p:pic>
        <p:pic>
          <p:nvPicPr>
            <p:cNvPr id="22" name="Image 21" descr="Une image contenant route, camion, homme, petit&#10;&#10;Description générée automatiquement">
              <a:extLst>
                <a:ext uri="{FF2B5EF4-FFF2-40B4-BE49-F238E27FC236}">
                  <a16:creationId xmlns:a16="http://schemas.microsoft.com/office/drawing/2014/main" id="{333888A9-7FE3-4273-AB8C-718397953A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48" t="82311" b="5755"/>
            <a:stretch/>
          </p:blipFill>
          <p:spPr>
            <a:xfrm>
              <a:off x="4254269" y="6028584"/>
              <a:ext cx="795383" cy="225965"/>
            </a:xfrm>
            <a:prstGeom prst="rect">
              <a:avLst/>
            </a:prstGeom>
          </p:spPr>
        </p:pic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75071091-1E49-4F51-A17E-8F30829B7B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5" t="6076" r="23233"/>
          <a:stretch/>
        </p:blipFill>
        <p:spPr>
          <a:xfrm>
            <a:off x="7339410" y="4343442"/>
            <a:ext cx="1804589" cy="2417959"/>
          </a:xfrm>
          <a:prstGeom prst="rect">
            <a:avLst/>
          </a:prstGeom>
        </p:spPr>
      </p:pic>
      <p:pic>
        <p:nvPicPr>
          <p:cNvPr id="24" name="Image 23" descr="Une image contenant texte, personne, intérieur, équipement électronique&#10;&#10;Description générée automatiquement">
            <a:extLst>
              <a:ext uri="{FF2B5EF4-FFF2-40B4-BE49-F238E27FC236}">
                <a16:creationId xmlns:a16="http://schemas.microsoft.com/office/drawing/2014/main" id="{25E1FE80-FE35-4744-9842-BFE7544CC6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t="9074" r="6466"/>
          <a:stretch/>
        </p:blipFill>
        <p:spPr>
          <a:xfrm>
            <a:off x="2061456" y="2437852"/>
            <a:ext cx="2684056" cy="2088197"/>
          </a:xfrm>
          <a:prstGeom prst="rect">
            <a:avLst/>
          </a:prstGeom>
        </p:spPr>
      </p:pic>
      <p:pic>
        <p:nvPicPr>
          <p:cNvPr id="25" name="Grafik 4">
            <a:extLst>
              <a:ext uri="{FF2B5EF4-FFF2-40B4-BE49-F238E27FC236}">
                <a16:creationId xmlns:a16="http://schemas.microsoft.com/office/drawing/2014/main" id="{42A931F1-283D-4A71-910C-83AD90928E1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t="8936" r="22477"/>
          <a:stretch/>
        </p:blipFill>
        <p:spPr>
          <a:xfrm>
            <a:off x="9663299" y="4548233"/>
            <a:ext cx="2238531" cy="201663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C82706A-0F9D-4C3C-B651-F4B913E438E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" t="8058" r="5946" b="7003"/>
          <a:stretch/>
        </p:blipFill>
        <p:spPr>
          <a:xfrm>
            <a:off x="8137079" y="2437853"/>
            <a:ext cx="3360425" cy="180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84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5CAABC1-49B2-49BA-91C9-B01E29708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877" y="234798"/>
            <a:ext cx="2319953" cy="813068"/>
          </a:xfrm>
          <a:prstGeom prst="rect">
            <a:avLst/>
          </a:prstGeom>
        </p:spPr>
      </p:pic>
      <p:sp>
        <p:nvSpPr>
          <p:cNvPr id="3" name="Titel 7">
            <a:extLst>
              <a:ext uri="{FF2B5EF4-FFF2-40B4-BE49-F238E27FC236}">
                <a16:creationId xmlns:a16="http://schemas.microsoft.com/office/drawing/2014/main" id="{32504F22-29B1-4308-8EF0-BDCC7810A027}"/>
              </a:ext>
            </a:extLst>
          </p:cNvPr>
          <p:cNvSpPr txBox="1">
            <a:spLocks/>
          </p:cNvSpPr>
          <p:nvPr/>
        </p:nvSpPr>
        <p:spPr>
          <a:xfrm>
            <a:off x="663573" y="915231"/>
            <a:ext cx="10080627" cy="69031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kern="0" dirty="0">
                <a:solidFill>
                  <a:srgbClr val="717372"/>
                </a:solidFill>
                <a:latin typeface="Arial"/>
              </a:rPr>
              <a:t>L</a:t>
            </a:r>
            <a:r>
              <a:rPr lang="de-CH" kern="0" dirty="0">
                <a:solidFill>
                  <a:srgbClr val="717372"/>
                </a:solidFill>
                <a:latin typeface="Arial"/>
              </a:rPr>
              <a:t>a JAG « Digital Factory »</a:t>
            </a:r>
            <a:endParaRPr kumimoji="0" lang="de-CH" sz="3600" b="1" i="0" u="none" strike="noStrike" kern="0" cap="none" spc="0" normalizeH="0" baseline="0" noProof="0" dirty="0">
              <a:ln>
                <a:noFill/>
              </a:ln>
              <a:solidFill>
                <a:srgbClr val="717372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" name="Textplatzhalter 9">
            <a:extLst>
              <a:ext uri="{FF2B5EF4-FFF2-40B4-BE49-F238E27FC236}">
                <a16:creationId xmlns:a16="http://schemas.microsoft.com/office/drawing/2014/main" id="{AD39D081-E7CF-44C5-97BC-1E32A52232AF}"/>
              </a:ext>
            </a:extLst>
          </p:cNvPr>
          <p:cNvSpPr txBox="1">
            <a:spLocks/>
          </p:cNvSpPr>
          <p:nvPr/>
        </p:nvSpPr>
        <p:spPr>
          <a:xfrm>
            <a:off x="663576" y="1619999"/>
            <a:ext cx="11238254" cy="576064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None/>
              <a:defRPr sz="2400" b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lang="de-DE" sz="1600" b="0" baseline="0">
                <a:solidFill>
                  <a:schemeClr val="tx1"/>
                </a:solidFill>
                <a:latin typeface="+mn-lt"/>
              </a:defRPr>
            </a:lvl2pPr>
            <a:lvl3pPr marL="538163" indent="-2714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sz="1400" b="0" baseline="0">
                <a:solidFill>
                  <a:schemeClr val="tx1"/>
                </a:solidFill>
                <a:latin typeface="+mn-lt"/>
              </a:defRPr>
            </a:lvl3pPr>
            <a:lvl4pPr marL="804863" indent="-2714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200" b="0" baseline="0">
                <a:solidFill>
                  <a:schemeClr val="tx1"/>
                </a:solidFill>
                <a:latin typeface="Arial" pitchFamily="34" charset="0"/>
              </a:defRPr>
            </a:lvl4pPr>
            <a:lvl5pPr marL="273050" indent="-27305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200" b="0" baseline="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démonstration</a:t>
            </a:r>
            <a:endParaRPr kumimoji="0" lang="fr-FR" sz="2400" b="0" i="0" u="sng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2D0CA858-8233-4171-B29E-4E012DB3ECE5}"/>
              </a:ext>
            </a:extLst>
          </p:cNvPr>
          <p:cNvSpPr txBox="1">
            <a:spLocks/>
          </p:cNvSpPr>
          <p:nvPr/>
        </p:nvSpPr>
        <p:spPr>
          <a:xfrm>
            <a:off x="219075" y="2395973"/>
            <a:ext cx="11864846" cy="132258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None/>
              <a:defRPr sz="2400" b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lang="de-DE" sz="1600" b="0" baseline="0">
                <a:solidFill>
                  <a:schemeClr val="tx1"/>
                </a:solidFill>
                <a:latin typeface="+mn-lt"/>
              </a:defRPr>
            </a:lvl2pPr>
            <a:lvl3pPr marL="538163" indent="-2714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sz="1400" b="0" baseline="0">
                <a:solidFill>
                  <a:schemeClr val="tx1"/>
                </a:solidFill>
                <a:latin typeface="+mn-lt"/>
              </a:defRPr>
            </a:lvl3pPr>
            <a:lvl4pPr marL="804863" indent="-2714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200" b="0" baseline="0">
                <a:solidFill>
                  <a:schemeClr val="tx1"/>
                </a:solidFill>
                <a:latin typeface="Arial" pitchFamily="34" charset="0"/>
              </a:defRPr>
            </a:lvl4pPr>
            <a:lvl5pPr marL="273050" indent="-27305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200" b="0" baseline="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fr-FR" sz="3600" b="1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Vidéo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fr-FR" sz="2600" b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Visite virtuelle d’une usine en zones « Production » et « Logistique »</a:t>
            </a:r>
            <a:endParaRPr kumimoji="0" lang="fr-FR" sz="2600" b="0" u="sng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Image 10" descr="Une image contenant plafond, intérieur, plancher, pièce&#10;&#10;Description générée automatiquement">
            <a:extLst>
              <a:ext uri="{FF2B5EF4-FFF2-40B4-BE49-F238E27FC236}">
                <a16:creationId xmlns:a16="http://schemas.microsoft.com/office/drawing/2014/main" id="{2EC44A12-16F3-43BE-A3F4-2E2832A22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24" y="4204655"/>
            <a:ext cx="3840001" cy="2160000"/>
          </a:xfrm>
          <a:prstGeom prst="rect">
            <a:avLst/>
          </a:prstGeom>
        </p:spPr>
      </p:pic>
      <p:pic>
        <p:nvPicPr>
          <p:cNvPr id="12" name="Image 11" descr="Une image contenant texte, intérieur, plafond, table&#10;&#10;Description générée automatiquement">
            <a:extLst>
              <a:ext uri="{FF2B5EF4-FFF2-40B4-BE49-F238E27FC236}">
                <a16:creationId xmlns:a16="http://schemas.microsoft.com/office/drawing/2014/main" id="{AC77F9A4-25F0-433D-9BC4-67912E313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74" y="4204654"/>
            <a:ext cx="3839999" cy="2160000"/>
          </a:xfrm>
          <a:prstGeom prst="rect">
            <a:avLst/>
          </a:prstGeom>
        </p:spPr>
      </p:pic>
      <p:pic>
        <p:nvPicPr>
          <p:cNvPr id="13" name="Image 12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6114FD78-7E1A-4FFC-A32B-6459C07D09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922" y="4204654"/>
            <a:ext cx="383999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04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5CAABC1-49B2-49BA-91C9-B01E29708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877" y="234798"/>
            <a:ext cx="2319953" cy="813068"/>
          </a:xfrm>
          <a:prstGeom prst="rect">
            <a:avLst/>
          </a:prstGeom>
        </p:spPr>
      </p:pic>
      <p:sp>
        <p:nvSpPr>
          <p:cNvPr id="3" name="Titel 7">
            <a:extLst>
              <a:ext uri="{FF2B5EF4-FFF2-40B4-BE49-F238E27FC236}">
                <a16:creationId xmlns:a16="http://schemas.microsoft.com/office/drawing/2014/main" id="{32504F22-29B1-4308-8EF0-BDCC7810A027}"/>
              </a:ext>
            </a:extLst>
          </p:cNvPr>
          <p:cNvSpPr txBox="1">
            <a:spLocks/>
          </p:cNvSpPr>
          <p:nvPr/>
        </p:nvSpPr>
        <p:spPr>
          <a:xfrm>
            <a:off x="663573" y="915231"/>
            <a:ext cx="10080627" cy="69031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kern="0" dirty="0">
                <a:solidFill>
                  <a:srgbClr val="717372"/>
                </a:solidFill>
                <a:latin typeface="Arial"/>
              </a:rPr>
              <a:t>L</a:t>
            </a:r>
            <a:r>
              <a:rPr lang="de-CH" kern="0" dirty="0">
                <a:solidFill>
                  <a:srgbClr val="717372"/>
                </a:solidFill>
                <a:latin typeface="Arial"/>
              </a:rPr>
              <a:t>a JAG « Digital Factory »</a:t>
            </a:r>
            <a:endParaRPr kumimoji="0" lang="de-CH" sz="3600" b="1" i="0" u="none" strike="noStrike" kern="0" cap="none" spc="0" normalizeH="0" baseline="0" noProof="0" dirty="0">
              <a:ln>
                <a:noFill/>
              </a:ln>
              <a:solidFill>
                <a:srgbClr val="717372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" name="Image 7" descr="Une image contenant plancher, intérieur, chaise, entrepôt&#10;&#10;Description générée automatiquement">
            <a:extLst>
              <a:ext uri="{FF2B5EF4-FFF2-40B4-BE49-F238E27FC236}">
                <a16:creationId xmlns:a16="http://schemas.microsoft.com/office/drawing/2014/main" id="{F03C1CAB-0D32-4ACA-B8E0-0DFA0E699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69" y="4584906"/>
            <a:ext cx="3840001" cy="2160000"/>
          </a:xfrm>
          <a:prstGeom prst="rect">
            <a:avLst/>
          </a:prstGeom>
        </p:spPr>
      </p:pic>
      <p:pic>
        <p:nvPicPr>
          <p:cNvPr id="14" name="Image 13" descr="Une image contenant intérieur, lit&#10;&#10;Description générée automatiquement">
            <a:extLst>
              <a:ext uri="{FF2B5EF4-FFF2-40B4-BE49-F238E27FC236}">
                <a16:creationId xmlns:a16="http://schemas.microsoft.com/office/drawing/2014/main" id="{81494468-C605-4174-AE42-5C3E70004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701" y="2282632"/>
            <a:ext cx="3839999" cy="2160000"/>
          </a:xfrm>
          <a:prstGeom prst="rect">
            <a:avLst/>
          </a:prstGeom>
        </p:spPr>
      </p:pic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C54736-52A7-4589-9D71-BBFC904617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94" y="2282632"/>
            <a:ext cx="3839999" cy="2160000"/>
          </a:xfrm>
          <a:prstGeom prst="rect">
            <a:avLst/>
          </a:prstGeom>
        </p:spPr>
      </p:pic>
      <p:pic>
        <p:nvPicPr>
          <p:cNvPr id="18" name="Image 17" descr="Une image contenant intérieur, lit, meubles&#10;&#10;Description générée automatiquement">
            <a:extLst>
              <a:ext uri="{FF2B5EF4-FFF2-40B4-BE49-F238E27FC236}">
                <a16:creationId xmlns:a16="http://schemas.microsoft.com/office/drawing/2014/main" id="{F14DF60B-3755-49D8-8516-BD44499358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345" y="2282632"/>
            <a:ext cx="3839999" cy="2160000"/>
          </a:xfrm>
          <a:prstGeom prst="rect">
            <a:avLst/>
          </a:prstGeom>
        </p:spPr>
      </p:pic>
      <p:pic>
        <p:nvPicPr>
          <p:cNvPr id="22" name="Image 21" descr="Une image contenant texte, plafond, intérieur&#10;&#10;Description générée automatiquement">
            <a:extLst>
              <a:ext uri="{FF2B5EF4-FFF2-40B4-BE49-F238E27FC236}">
                <a16:creationId xmlns:a16="http://schemas.microsoft.com/office/drawing/2014/main" id="{0B98E188-85CA-4BC7-B6BF-9FDB982123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136" y="4584906"/>
            <a:ext cx="3987692" cy="2160000"/>
          </a:xfrm>
          <a:prstGeom prst="rect">
            <a:avLst/>
          </a:prstGeom>
        </p:spPr>
      </p:pic>
      <p:sp>
        <p:nvSpPr>
          <p:cNvPr id="23" name="Textplatzhalter 9">
            <a:extLst>
              <a:ext uri="{FF2B5EF4-FFF2-40B4-BE49-F238E27FC236}">
                <a16:creationId xmlns:a16="http://schemas.microsoft.com/office/drawing/2014/main" id="{17622485-1688-4F64-98BB-46C9530141C1}"/>
              </a:ext>
            </a:extLst>
          </p:cNvPr>
          <p:cNvSpPr txBox="1">
            <a:spLocks/>
          </p:cNvSpPr>
          <p:nvPr/>
        </p:nvSpPr>
        <p:spPr>
          <a:xfrm>
            <a:off x="663576" y="1619999"/>
            <a:ext cx="11238254" cy="576064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None/>
              <a:defRPr sz="2400" b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lang="de-DE" sz="1600" b="0" baseline="0">
                <a:solidFill>
                  <a:schemeClr val="tx1"/>
                </a:solidFill>
                <a:latin typeface="+mn-lt"/>
              </a:defRPr>
            </a:lvl2pPr>
            <a:lvl3pPr marL="538163" indent="-2714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sz="1400" b="0" baseline="0">
                <a:solidFill>
                  <a:schemeClr val="tx1"/>
                </a:solidFill>
                <a:latin typeface="+mn-lt"/>
              </a:defRPr>
            </a:lvl3pPr>
            <a:lvl4pPr marL="804863" indent="-2714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200" b="0" baseline="0">
                <a:solidFill>
                  <a:schemeClr val="tx1"/>
                </a:solidFill>
                <a:latin typeface="Arial" pitchFamily="34" charset="0"/>
              </a:defRPr>
            </a:lvl4pPr>
            <a:lvl5pPr marL="273050" indent="-27305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200" b="0" baseline="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démonstration</a:t>
            </a:r>
            <a:endParaRPr kumimoji="0" lang="fr-FR" sz="2400" b="0" i="0" u="sng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586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5CAABC1-49B2-49BA-91C9-B01E29708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877" y="234798"/>
            <a:ext cx="2319953" cy="813068"/>
          </a:xfrm>
          <a:prstGeom prst="rect">
            <a:avLst/>
          </a:prstGeom>
        </p:spPr>
      </p:pic>
      <p:sp>
        <p:nvSpPr>
          <p:cNvPr id="3" name="Titel 7">
            <a:extLst>
              <a:ext uri="{FF2B5EF4-FFF2-40B4-BE49-F238E27FC236}">
                <a16:creationId xmlns:a16="http://schemas.microsoft.com/office/drawing/2014/main" id="{32504F22-29B1-4308-8EF0-BDCC7810A027}"/>
              </a:ext>
            </a:extLst>
          </p:cNvPr>
          <p:cNvSpPr txBox="1">
            <a:spLocks/>
          </p:cNvSpPr>
          <p:nvPr/>
        </p:nvSpPr>
        <p:spPr>
          <a:xfrm>
            <a:off x="663573" y="915231"/>
            <a:ext cx="10080627" cy="69031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kern="0" dirty="0">
                <a:solidFill>
                  <a:srgbClr val="717372"/>
                </a:solidFill>
                <a:latin typeface="Arial"/>
              </a:rPr>
              <a:t>L</a:t>
            </a:r>
            <a:r>
              <a:rPr lang="de-CH" kern="0" dirty="0">
                <a:solidFill>
                  <a:srgbClr val="717372"/>
                </a:solidFill>
                <a:latin typeface="Arial"/>
              </a:rPr>
              <a:t>a JAG « Digital Factory »</a:t>
            </a:r>
            <a:endParaRPr kumimoji="0" lang="de-CH" sz="3600" b="1" i="0" u="none" strike="noStrike" kern="0" cap="none" spc="0" normalizeH="0" baseline="0" noProof="0" dirty="0">
              <a:ln>
                <a:noFill/>
              </a:ln>
              <a:solidFill>
                <a:srgbClr val="717372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" name="Textplatzhalter 9">
            <a:extLst>
              <a:ext uri="{FF2B5EF4-FFF2-40B4-BE49-F238E27FC236}">
                <a16:creationId xmlns:a16="http://schemas.microsoft.com/office/drawing/2014/main" id="{AD39D081-E7CF-44C5-97BC-1E32A52232AF}"/>
              </a:ext>
            </a:extLst>
          </p:cNvPr>
          <p:cNvSpPr txBox="1">
            <a:spLocks/>
          </p:cNvSpPr>
          <p:nvPr/>
        </p:nvSpPr>
        <p:spPr>
          <a:xfrm>
            <a:off x="663576" y="1619999"/>
            <a:ext cx="11238254" cy="576064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None/>
              <a:defRPr sz="2400" b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lang="de-DE" sz="1600" b="0" baseline="0">
                <a:solidFill>
                  <a:schemeClr val="tx1"/>
                </a:solidFill>
                <a:latin typeface="+mn-lt"/>
              </a:defRPr>
            </a:lvl2pPr>
            <a:lvl3pPr marL="538163" indent="-2714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sz="1400" b="0" baseline="0">
                <a:solidFill>
                  <a:schemeClr val="tx1"/>
                </a:solidFill>
                <a:latin typeface="+mn-lt"/>
              </a:defRPr>
            </a:lvl3pPr>
            <a:lvl4pPr marL="804863" indent="-2714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200" b="0" baseline="0">
                <a:solidFill>
                  <a:schemeClr val="tx1"/>
                </a:solidFill>
                <a:latin typeface="Arial" pitchFamily="34" charset="0"/>
              </a:defRPr>
            </a:lvl4pPr>
            <a:lvl5pPr marL="273050" indent="-27305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200" b="0" baseline="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 concept et ses avantages</a:t>
            </a:r>
            <a:endParaRPr kumimoji="0" lang="fr-FR" sz="2400" b="0" i="0" u="sng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F9EC666-50B4-4489-981E-E44407910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485" y="1532801"/>
            <a:ext cx="3535680" cy="3649155"/>
          </a:xfrm>
          <a:prstGeom prst="rect">
            <a:avLst/>
          </a:prstGeom>
        </p:spPr>
      </p:pic>
      <p:sp>
        <p:nvSpPr>
          <p:cNvPr id="8" name="Textfeld 26">
            <a:extLst>
              <a:ext uri="{FF2B5EF4-FFF2-40B4-BE49-F238E27FC236}">
                <a16:creationId xmlns:a16="http://schemas.microsoft.com/office/drawing/2014/main" id="{0A717EBB-027A-491D-9AB4-A12C3DD86EBB}"/>
              </a:ext>
            </a:extLst>
          </p:cNvPr>
          <p:cNvSpPr txBox="1"/>
          <p:nvPr/>
        </p:nvSpPr>
        <p:spPr>
          <a:xfrm>
            <a:off x="536574" y="2397368"/>
            <a:ext cx="11560176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CH"/>
            </a:defPPr>
            <a:lvl1pPr algn="l">
              <a:lnSpc>
                <a:spcPct val="125000"/>
              </a:lnSpc>
              <a:defRPr sz="1000">
                <a:solidFill>
                  <a:schemeClr val="tx1"/>
                </a:solidFill>
              </a:defRPr>
            </a:lvl1pPr>
          </a:lstStyle>
          <a:p>
            <a:pPr marL="171450" indent="-171450" fontAlgn="base">
              <a:lnSpc>
                <a:spcPct val="130000"/>
              </a:lnSpc>
              <a:spcBef>
                <a:spcPct val="0"/>
              </a:spcBef>
              <a:spcAft>
                <a:spcPts val="800"/>
              </a:spcAft>
              <a:buClr>
                <a:srgbClr val="005E98"/>
              </a:buClr>
              <a:buFont typeface="Wingdings" panose="05000000000000000000" pitchFamily="2" charset="2"/>
              <a:buChar char="§"/>
            </a:pPr>
            <a:r>
              <a:rPr lang="fr-FR" sz="1700" dirty="0">
                <a:solidFill>
                  <a:srgbClr val="000000"/>
                </a:solidFill>
                <a:latin typeface="Arial" charset="0"/>
              </a:rPr>
              <a:t>Présenter un large panel de </a:t>
            </a:r>
            <a:r>
              <a:rPr lang="fr-FR" sz="1700" b="1" dirty="0">
                <a:solidFill>
                  <a:srgbClr val="000000"/>
                </a:solidFill>
                <a:latin typeface="Arial" charset="0"/>
              </a:rPr>
              <a:t>réalisations JAG</a:t>
            </a:r>
            <a:r>
              <a:rPr lang="fr-FR" sz="1700" dirty="0">
                <a:solidFill>
                  <a:srgbClr val="000000"/>
                </a:solidFill>
                <a:latin typeface="Arial" charset="0"/>
              </a:rPr>
              <a:t>, dans différents domaines</a:t>
            </a:r>
          </a:p>
          <a:p>
            <a:pPr marL="171450" indent="-171450" fontAlgn="base">
              <a:lnSpc>
                <a:spcPct val="130000"/>
              </a:lnSpc>
              <a:spcBef>
                <a:spcPct val="0"/>
              </a:spcBef>
              <a:spcAft>
                <a:spcPts val="800"/>
              </a:spcAft>
              <a:buClr>
                <a:srgbClr val="005E98"/>
              </a:buClr>
              <a:buFont typeface="Wingdings" panose="05000000000000000000" pitchFamily="2" charset="2"/>
              <a:buChar char="§"/>
            </a:pPr>
            <a:r>
              <a:rPr lang="fr-FR" sz="1700" dirty="0">
                <a:solidFill>
                  <a:srgbClr val="000000"/>
                </a:solidFill>
                <a:latin typeface="Arial" charset="0"/>
              </a:rPr>
              <a:t>Détailler le </a:t>
            </a:r>
            <a:r>
              <a:rPr lang="fr-FR" sz="1700" b="1" dirty="0">
                <a:solidFill>
                  <a:srgbClr val="000000"/>
                </a:solidFill>
                <a:latin typeface="Arial" charset="0"/>
              </a:rPr>
              <a:t>fonctionnement de dispositifs automatisés </a:t>
            </a:r>
            <a:r>
              <a:rPr lang="fr-FR" sz="1700" dirty="0">
                <a:solidFill>
                  <a:srgbClr val="000000"/>
                </a:solidFill>
                <a:latin typeface="Arial" charset="0"/>
              </a:rPr>
              <a:t>: </a:t>
            </a:r>
            <a:br>
              <a:rPr lang="fr-FR" sz="1700" dirty="0">
                <a:solidFill>
                  <a:srgbClr val="000000"/>
                </a:solidFill>
                <a:latin typeface="Arial" charset="0"/>
              </a:rPr>
            </a:br>
            <a:r>
              <a:rPr lang="fr-FR" sz="1700" dirty="0">
                <a:solidFill>
                  <a:srgbClr val="000000"/>
                </a:solidFill>
                <a:latin typeface="Arial" charset="0"/>
              </a:rPr>
              <a:t>- Des cellules robotisées simples… aux lignes de production complexes</a:t>
            </a:r>
          </a:p>
          <a:p>
            <a:pPr marL="171450" indent="-171450" fontAlgn="base">
              <a:lnSpc>
                <a:spcPct val="130000"/>
              </a:lnSpc>
              <a:spcBef>
                <a:spcPct val="0"/>
              </a:spcBef>
              <a:spcAft>
                <a:spcPts val="800"/>
              </a:spcAft>
              <a:buClr>
                <a:srgbClr val="005E98"/>
              </a:buClr>
              <a:buFont typeface="Wingdings" panose="05000000000000000000" pitchFamily="2" charset="2"/>
              <a:buChar char="§"/>
            </a:pPr>
            <a:r>
              <a:rPr lang="fr-FR" sz="1700" dirty="0">
                <a:solidFill>
                  <a:srgbClr val="000000"/>
                </a:solidFill>
                <a:latin typeface="Arial" charset="0"/>
              </a:rPr>
              <a:t>Représenter des </a:t>
            </a:r>
            <a:r>
              <a:rPr lang="fr-FR" sz="1700" b="1" dirty="0">
                <a:solidFill>
                  <a:srgbClr val="000000"/>
                </a:solidFill>
                <a:latin typeface="Arial" charset="0"/>
              </a:rPr>
              <a:t>flux de marchandises </a:t>
            </a:r>
            <a:r>
              <a:rPr lang="fr-FR" sz="1700" dirty="0">
                <a:solidFill>
                  <a:srgbClr val="000000"/>
                </a:solidFill>
                <a:latin typeface="Arial" charset="0"/>
              </a:rPr>
              <a:t>: </a:t>
            </a:r>
            <a:br>
              <a:rPr lang="fr-FR" sz="1700" dirty="0">
                <a:solidFill>
                  <a:srgbClr val="000000"/>
                </a:solidFill>
                <a:latin typeface="Arial" charset="0"/>
              </a:rPr>
            </a:br>
            <a:r>
              <a:rPr lang="fr-FR" sz="1700" dirty="0">
                <a:solidFill>
                  <a:srgbClr val="000000"/>
                </a:solidFill>
                <a:latin typeface="Arial" charset="0"/>
              </a:rPr>
              <a:t>- Au sein de différents ateliers ou d’une usine complète</a:t>
            </a:r>
            <a:br>
              <a:rPr lang="fr-FR" sz="1700" dirty="0">
                <a:solidFill>
                  <a:srgbClr val="000000"/>
                </a:solidFill>
                <a:latin typeface="Arial" charset="0"/>
              </a:rPr>
            </a:br>
            <a:r>
              <a:rPr lang="fr-FR" sz="1700" dirty="0">
                <a:solidFill>
                  <a:srgbClr val="000000"/>
                </a:solidFill>
                <a:latin typeface="Arial" charset="0"/>
              </a:rPr>
              <a:t>- Les transferts avec les machines et les liens aux opérateurs</a:t>
            </a:r>
            <a:br>
              <a:rPr lang="fr-FR" sz="1700" dirty="0">
                <a:solidFill>
                  <a:srgbClr val="000000"/>
                </a:solidFill>
                <a:latin typeface="Arial" charset="0"/>
              </a:rPr>
            </a:br>
            <a:endParaRPr lang="fr-FR" sz="1700" dirty="0">
              <a:solidFill>
                <a:srgbClr val="000000"/>
              </a:solidFill>
              <a:latin typeface="Arial" charset="0"/>
            </a:endParaRPr>
          </a:p>
          <a:p>
            <a:pPr marL="285750" indent="-285750" fontAlgn="base">
              <a:lnSpc>
                <a:spcPct val="130000"/>
              </a:lnSpc>
              <a:spcBef>
                <a:spcPct val="0"/>
              </a:spcBef>
              <a:spcAft>
                <a:spcPts val="800"/>
              </a:spcAft>
              <a:buClr>
                <a:srgbClr val="005E98"/>
              </a:buClr>
              <a:buFont typeface="Wingdings" panose="05000000000000000000" pitchFamily="2" charset="2"/>
              <a:buChar char="è"/>
            </a:pPr>
            <a:r>
              <a:rPr lang="fr-FR" sz="17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L’</a:t>
            </a:r>
            <a:r>
              <a:rPr lang="fr-FR" sz="17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environnement réel </a:t>
            </a:r>
            <a:r>
              <a:rPr lang="fr-FR" sz="17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est modélisé et animé</a:t>
            </a:r>
          </a:p>
          <a:p>
            <a:pPr marL="285750" indent="-285750" fontAlgn="base">
              <a:lnSpc>
                <a:spcPct val="130000"/>
              </a:lnSpc>
              <a:spcBef>
                <a:spcPct val="0"/>
              </a:spcBef>
              <a:spcAft>
                <a:spcPts val="800"/>
              </a:spcAft>
              <a:buClr>
                <a:srgbClr val="005E98"/>
              </a:buClr>
              <a:buFont typeface="Wingdings" panose="05000000000000000000" pitchFamily="2" charset="2"/>
              <a:buChar char="è"/>
            </a:pPr>
            <a:r>
              <a:rPr lang="fr-FR" sz="17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Le projet est facilement </a:t>
            </a:r>
            <a:r>
              <a:rPr lang="fr-FR" sz="17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affiné &amp; discuté</a:t>
            </a:r>
            <a:r>
              <a:rPr lang="fr-FR" sz="17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avec les équipes JAG ainsi qu’en interne</a:t>
            </a:r>
          </a:p>
          <a:p>
            <a:pPr marL="285750" indent="-285750" fontAlgn="base">
              <a:lnSpc>
                <a:spcPct val="130000"/>
              </a:lnSpc>
              <a:spcBef>
                <a:spcPct val="0"/>
              </a:spcBef>
              <a:spcAft>
                <a:spcPts val="800"/>
              </a:spcAft>
              <a:buClr>
                <a:srgbClr val="005E98"/>
              </a:buClr>
              <a:buFont typeface="Wingdings" panose="05000000000000000000" pitchFamily="2" charset="2"/>
              <a:buChar char="è"/>
            </a:pPr>
            <a:r>
              <a:rPr lang="fr-FR" sz="17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Implication des services </a:t>
            </a:r>
            <a:r>
              <a:rPr lang="fr-FR" sz="17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Production - Maintenance - Formation - Logistique - Qualité - Sécurité - Marketing</a:t>
            </a:r>
            <a:endParaRPr lang="fr-FR" sz="1700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  <a:p>
            <a:pPr marL="285750" indent="-285750" fontAlgn="base">
              <a:lnSpc>
                <a:spcPct val="130000"/>
              </a:lnSpc>
              <a:spcBef>
                <a:spcPct val="0"/>
              </a:spcBef>
              <a:spcAft>
                <a:spcPts val="800"/>
              </a:spcAft>
              <a:buClr>
                <a:srgbClr val="005E98"/>
              </a:buClr>
              <a:buFont typeface="Wingdings" panose="05000000000000000000" pitchFamily="2" charset="2"/>
              <a:buChar char="è"/>
            </a:pPr>
            <a:r>
              <a:rPr lang="fr-FR" sz="17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La modélisation est </a:t>
            </a:r>
            <a:r>
              <a:rPr lang="fr-FR" sz="17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évolutive</a:t>
            </a:r>
            <a:r>
              <a:rPr lang="fr-FR" sz="17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, tant dans sa réalisation initiale que dans ses déclinaisons futures</a:t>
            </a:r>
          </a:p>
        </p:txBody>
      </p:sp>
    </p:spTree>
    <p:extLst>
      <p:ext uri="{BB962C8B-B14F-4D97-AF65-F5344CB8AC3E}">
        <p14:creationId xmlns:p14="http://schemas.microsoft.com/office/powerpoint/2010/main" val="36815369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5FF4834CF4BE41BBC2F24CD94CDAB7" ma:contentTypeVersion="12" ma:contentTypeDescription="Crée un document." ma:contentTypeScope="" ma:versionID="6e5acb2c0e413f5ace6bd3b5be18f4cc">
  <xsd:schema xmlns:xsd="http://www.w3.org/2001/XMLSchema" xmlns:xs="http://www.w3.org/2001/XMLSchema" xmlns:p="http://schemas.microsoft.com/office/2006/metadata/properties" xmlns:ns2="b488553e-6e89-4d7f-b083-a71e37a7962f" xmlns:ns3="8d1db0f9-2c65-4ee1-8756-13fa477d36b7" targetNamespace="http://schemas.microsoft.com/office/2006/metadata/properties" ma:root="true" ma:fieldsID="3bd505a57ff93de75d3758080dc053a5" ns2:_="" ns3:_="">
    <xsd:import namespace="b488553e-6e89-4d7f-b083-a71e37a7962f"/>
    <xsd:import namespace="8d1db0f9-2c65-4ee1-8756-13fa477d36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8553e-6e89-4d7f-b083-a71e37a79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1db0f9-2c65-4ee1-8756-13fa477d36b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E258660-C48E-494F-82ED-CC4B6922BE6C}"/>
</file>

<file path=customXml/itemProps2.xml><?xml version="1.0" encoding="utf-8"?>
<ds:datastoreItem xmlns:ds="http://schemas.openxmlformats.org/officeDocument/2006/customXml" ds:itemID="{741468BD-45B2-41EC-BFA5-2EF0C677635A}"/>
</file>

<file path=customXml/itemProps3.xml><?xml version="1.0" encoding="utf-8"?>
<ds:datastoreItem xmlns:ds="http://schemas.openxmlformats.org/officeDocument/2006/customXml" ds:itemID="{B93822D5-1B8A-4DE4-9F39-334A5DA0F71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387</Words>
  <Application>Microsoft Office PowerPoint</Application>
  <PresentationFormat>Grand écran</PresentationFormat>
  <Paragraphs>55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Fizet Julien</dc:creator>
  <cp:lastModifiedBy>Fizet Julien</cp:lastModifiedBy>
  <cp:revision>19</cp:revision>
  <dcterms:created xsi:type="dcterms:W3CDTF">2021-05-02T14:23:50Z</dcterms:created>
  <dcterms:modified xsi:type="dcterms:W3CDTF">2021-05-04T15:03:25Z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0x010100635FF4834CF4BE41BBC2F24CD94CDAB7</vt:lpwstr>
  </property>
</Properties>
</file>