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ppt/tags/tag14.xml" ContentType="application/vnd.openxmlformats-officedocument.presentationml.tags+xml"/>
  <Override PartName="/ppt/tags/tag13.xml" ContentType="application/vnd.openxmlformats-officedocument.presentationml.tags+xml"/>
  <Override PartName="/ppt/tags/tag12.xml" ContentType="application/vnd.openxmlformats-officedocument.presentationml.tags+xml"/>
  <Override PartName="/ppt/tags/tag11.xml" ContentType="application/vnd.openxmlformats-officedocument.presentationml.tags+xml"/>
  <Override PartName="/ppt/tags/tag10.xml" ContentType="application/vnd.openxmlformats-officedocument.presentationml.tags+xml"/>
  <Override PartName="/ppt/tags/tag9.xml" ContentType="application/vnd.openxmlformats-officedocument.presentationml.tags+xml"/>
  <Override PartName="/ppt/tags/tag8.xml" ContentType="application/vnd.openxmlformats-officedocument.presentationml.tags+xml"/>
  <Override PartName="/ppt/tags/tag7.xml" ContentType="application/vnd.openxmlformats-officedocument.presentationml.tag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17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handoutMasterIdLst>
    <p:handoutMasterId r:id="rId9"/>
  </p:handoutMasterIdLst>
  <p:sldIdLst>
    <p:sldId id="257" r:id="rId2"/>
    <p:sldId id="262" r:id="rId3"/>
    <p:sldId id="265" r:id="rId4"/>
    <p:sldId id="281" r:id="rId5"/>
    <p:sldId id="422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4646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15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1728E8-2231-4E71-941F-6CF8B223C6B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EDE474-8789-4EDE-8506-3E7DB070FFE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05D9E-4BD6-4CFF-990D-F8D5A49CD44C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EDA46E-1EF6-4BEA-86D4-9B78BF068D5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CAC915-F6FC-4940-A3D9-65B101DA037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B8025-E090-4C43-ADDA-BF876F7210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3673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2.emf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e de titre_blanc" preserve="1" userDrawn="1">
  <p:cSld name="Diapositive de titre_blanc">
    <p:bg bwMode="gray">
      <p:bgPr>
        <a:solidFill>
          <a:srgbClr val="B1B3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1E759CA-0431-417F-9564-CE850D8049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4" b="5888"/>
          <a:stretch/>
        </p:blipFill>
        <p:spPr>
          <a:xfrm>
            <a:off x="-2615" y="0"/>
            <a:ext cx="12208639" cy="6858000"/>
          </a:xfrm>
          <a:prstGeom prst="rect">
            <a:avLst/>
          </a:prstGeom>
        </p:spPr>
      </p:pic>
      <p:pic>
        <p:nvPicPr>
          <p:cNvPr id="5" name="Picture 3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 bwMode="white">
          <a:xfrm>
            <a:off x="3878405" y="4622547"/>
            <a:ext cx="7978412" cy="492443"/>
          </a:xfrm>
        </p:spPr>
        <p:txBody>
          <a:bodyPr>
            <a:sp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white">
          <a:xfrm>
            <a:off x="3882675" y="5318845"/>
            <a:ext cx="7974141" cy="246221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TornosAdelle Th" pitchFamily="2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0"/>
          </p:nvPr>
        </p:nvSpPr>
        <p:spPr bwMode="gray">
          <a:xfrm>
            <a:off x="5579627" y="6082278"/>
            <a:ext cx="6277189" cy="650767"/>
          </a:xfrm>
        </p:spPr>
        <p:txBody>
          <a:bodyPr anchor="t" anchorCtr="0"/>
          <a:lstStyle>
            <a:lvl1pPr marL="0" indent="0" algn="r"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2" descr="Z:\Tornos\Input\20161102\VectorLogo_20161103\Tornos_White.emf">
            <a:extLst>
              <a:ext uri="{FF2B5EF4-FFF2-40B4-BE49-F238E27FC236}">
                <a16:creationId xmlns:a16="http://schemas.microsoft.com/office/drawing/2014/main" id="{9B4CF08C-F6DA-4051-B302-FD8B0F0ED8CA}"/>
              </a:ext>
            </a:extLst>
          </p:cNvPr>
          <p:cNvPicPr>
            <a:picLocks noChangeArrowheads="1"/>
          </p:cNvPicPr>
          <p:nvPr userDrawn="1"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850438" y="641350"/>
            <a:ext cx="20891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0318591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u revoir" preserve="1" userDrawn="1">
  <p:cSld name="Au revo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 userDrawn="1">
            <p:custDataLst>
              <p:tags r:id="rId1"/>
            </p:custDataLst>
          </p:nvPr>
        </p:nvSpPr>
        <p:spPr>
          <a:xfrm>
            <a:off x="387352" y="287339"/>
            <a:ext cx="11804649" cy="6283325"/>
          </a:xfrm>
          <a:prstGeom prst="rect">
            <a:avLst/>
          </a:prstGeom>
          <a:solidFill>
            <a:srgbClr val="AFA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1"/>
          </p:nvPr>
        </p:nvSpPr>
        <p:spPr bwMode="gray">
          <a:xfrm>
            <a:off x="3220482" y="5230287"/>
            <a:ext cx="8637261" cy="369332"/>
          </a:xfrm>
        </p:spPr>
        <p:txBody>
          <a:bodyPr wrap="square" anchor="t" anchorCtr="0">
            <a:spAutoFit/>
          </a:bodyPr>
          <a:lstStyle>
            <a:lvl1pPr>
              <a:spcBef>
                <a:spcPts val="0"/>
              </a:spcBef>
              <a:buNone/>
              <a:defRPr sz="2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215681" y="4689964"/>
            <a:ext cx="8641887" cy="492443"/>
          </a:xfrm>
        </p:spPr>
        <p:txBody>
          <a:bodyPr>
            <a:spAutoFit/>
          </a:bodyPr>
          <a:lstStyle>
            <a:lvl1pPr>
              <a:defRPr lang="en-US" sz="3200" kern="1200" cap="all" baseline="0" dirty="0" smtClean="0">
                <a:solidFill>
                  <a:schemeClr val="bg1"/>
                </a:solidFill>
                <a:latin typeface="TornosAccordAlt-L" pitchFamily="2" charset="-128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6" name="Picture 2" descr="Z:\Tornos\Input\20161102\VectorLogo_20161103\Tornos_White.emf">
            <a:extLst>
              <a:ext uri="{FF2B5EF4-FFF2-40B4-BE49-F238E27FC236}">
                <a16:creationId xmlns:a16="http://schemas.microsoft.com/office/drawing/2014/main" id="{D07A4D0F-F1FC-4A87-AD01-E66A2B509424}"/>
              </a:ext>
            </a:extLst>
          </p:cNvPr>
          <p:cNvPicPr>
            <a:picLocks noChangeArrowheads="1"/>
          </p:cNvPicPr>
          <p:nvPr userDrawn="1">
            <p:custDataLst>
              <p:tags r:id="rId2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50438" y="641350"/>
            <a:ext cx="20891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294173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 userDrawn="1"/>
        </p:nvSpPr>
        <p:spPr>
          <a:xfrm>
            <a:off x="1200151" y="1628776"/>
            <a:ext cx="1344083" cy="57626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 err="1">
              <a:solidFill>
                <a:srgbClr val="000000"/>
              </a:solidFill>
              <a:latin typeface="TornosAccordAlt-L" pitchFamily="2" charset="-128"/>
            </a:endParaRPr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855722" y="1376359"/>
            <a:ext cx="11001844" cy="5072162"/>
          </a:xfrm>
        </p:spPr>
        <p:txBody>
          <a:bodyPr/>
          <a:lstStyle>
            <a:lvl1pPr>
              <a:buClr>
                <a:srgbClr val="AFA96E"/>
              </a:buClr>
              <a:defRPr/>
            </a:lvl1pPr>
            <a:lvl2pPr>
              <a:buClr>
                <a:srgbClr val="AFA96E"/>
              </a:buClr>
              <a:defRPr/>
            </a:lvl2pPr>
            <a:lvl3pPr>
              <a:buClr>
                <a:srgbClr val="AFA96E"/>
              </a:buClr>
              <a:defRPr/>
            </a:lvl3pPr>
            <a:lvl4pPr>
              <a:buClr>
                <a:srgbClr val="AFA96E"/>
              </a:buClr>
              <a:defRPr/>
            </a:lvl4pPr>
            <a:lvl5pPr>
              <a:buClr>
                <a:srgbClr val="AFA96E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7"/>
          </p:nvPr>
        </p:nvSpPr>
        <p:spPr bwMode="gray">
          <a:xfrm flipH="1">
            <a:off x="855807" y="231673"/>
            <a:ext cx="8888597" cy="307777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tabLst/>
              <a:defRPr sz="2000">
                <a:solidFill>
                  <a:srgbClr val="646464"/>
                </a:solidFill>
                <a:latin typeface="TornosAdelle Th" pitchFamily="2" charset="-128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Espace réservé de la date 16"/>
          <p:cNvSpPr>
            <a:spLocks noGrp="1"/>
          </p:cNvSpPr>
          <p:nvPr>
            <p:ph type="dt" sz="half" idx="18"/>
          </p:nvPr>
        </p:nvSpPr>
        <p:spPr>
          <a:xfrm>
            <a:off x="9596967" y="6624710"/>
            <a:ext cx="1416051" cy="184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FFFFFF"/>
                </a:solidFill>
              </a:rPr>
              <a:t> 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9"/>
          </p:nvPr>
        </p:nvSpPr>
        <p:spPr>
          <a:xfrm>
            <a:off x="11324166" y="6624710"/>
            <a:ext cx="533400" cy="184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2EBAF-EDA2-4D03-8AF6-BFF17B9EA7AE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Espace réservé du pied de page 18"/>
          <p:cNvSpPr>
            <a:spLocks noGrp="1"/>
          </p:cNvSpPr>
          <p:nvPr>
            <p:ph type="ftr" sz="quarter" idx="20"/>
          </p:nvPr>
        </p:nvSpPr>
        <p:spPr>
          <a:xfrm>
            <a:off x="1126594" y="6626327"/>
            <a:ext cx="6726767" cy="184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5012857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e de titre_noir" preserve="1" userDrawn="1">
  <p:cSld name="Diapositive de titre_noir">
    <p:bg bwMode="gray">
      <p:bgPr>
        <a:solidFill>
          <a:srgbClr val="B1B3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B2EDC3F-91F1-46CF-8D81-7594D4CD31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4" b="5889"/>
          <a:stretch/>
        </p:blipFill>
        <p:spPr>
          <a:xfrm>
            <a:off x="0" y="0"/>
            <a:ext cx="12206024" cy="6858000"/>
          </a:xfrm>
          <a:prstGeom prst="rect">
            <a:avLst/>
          </a:prstGeom>
        </p:spPr>
      </p:pic>
      <p:pic>
        <p:nvPicPr>
          <p:cNvPr id="5" name="Picture 3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 bwMode="gray">
          <a:xfrm>
            <a:off x="3878405" y="4622547"/>
            <a:ext cx="7978412" cy="492443"/>
          </a:xfrm>
        </p:spPr>
        <p:txBody>
          <a:bodyPr>
            <a:spAutoFit/>
          </a:bodyPr>
          <a:lstStyle>
            <a:lvl1pPr algn="r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3882675" y="5318845"/>
            <a:ext cx="7974141" cy="246221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rgbClr val="000000"/>
                </a:solidFill>
                <a:latin typeface="TornosAdelle Th" pitchFamily="2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0"/>
          </p:nvPr>
        </p:nvSpPr>
        <p:spPr bwMode="gray">
          <a:xfrm>
            <a:off x="5579627" y="6082278"/>
            <a:ext cx="6277189" cy="650767"/>
          </a:xfrm>
        </p:spPr>
        <p:txBody>
          <a:bodyPr anchor="t" anchorCtr="0"/>
          <a:lstStyle>
            <a:lvl1pPr marL="0" indent="0" algn="r">
              <a:spcBef>
                <a:spcPts val="0"/>
              </a:spcBef>
              <a:buNone/>
              <a:defRPr sz="20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2" descr="Z:\Tornos\Input\20161102\VectorLogo_20161103\Tornos_Black.emf">
            <a:extLst>
              <a:ext uri="{FF2B5EF4-FFF2-40B4-BE49-F238E27FC236}">
                <a16:creationId xmlns:a16="http://schemas.microsoft.com/office/drawing/2014/main" id="{103347C9-A178-447F-BD36-9620FA51F75E}"/>
              </a:ext>
            </a:extLst>
          </p:cNvPr>
          <p:cNvPicPr>
            <a:picLocks noChangeArrowheads="1"/>
          </p:cNvPicPr>
          <p:nvPr userDrawn="1"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850438" y="641350"/>
            <a:ext cx="20891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1535396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gnet" preserve="1" userDrawn="1">
  <p:cSld name="Sig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>
            <p:custDataLst>
              <p:tags r:id="rId1"/>
            </p:custDataLst>
          </p:nvPr>
        </p:nvSpPr>
        <p:spPr bwMode="gray">
          <a:xfrm>
            <a:off x="10223500" y="188914"/>
            <a:ext cx="1729317" cy="5032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 err="1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>
            <p:custDataLst>
              <p:tags r:id="rId2"/>
            </p:custDataLst>
          </p:nvPr>
        </p:nvSpPr>
        <p:spPr bwMode="white">
          <a:xfrm>
            <a:off x="0" y="0"/>
            <a:ext cx="1295400" cy="1125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 err="1">
              <a:solidFill>
                <a:srgbClr val="FFFFFF"/>
              </a:solidFill>
            </a:endParaRPr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13"/>
          </p:nvPr>
        </p:nvSpPr>
        <p:spPr bwMode="gray">
          <a:xfrm>
            <a:off x="0" y="1"/>
            <a:ext cx="12192000" cy="6569075"/>
          </a:xfrm>
        </p:spPr>
        <p:txBody>
          <a:bodyPr tIns="648000" anchor="ctr" anchorCtr="0"/>
          <a:lstStyle>
            <a:lvl1pPr algn="ctr">
              <a:buNone/>
              <a:defRPr sz="1400"/>
            </a:lvl1pPr>
          </a:lstStyle>
          <a:p>
            <a:pPr lvl="0"/>
            <a:r>
              <a:rPr lang="en-US" noProof="0"/>
              <a:t>Click icon to add picture</a:t>
            </a:r>
            <a:endParaRPr lang="fr-CH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6"/>
          </p:nvPr>
        </p:nvSpPr>
        <p:spPr bwMode="gray">
          <a:xfrm>
            <a:off x="2735625" y="4535907"/>
            <a:ext cx="9121936" cy="1323438"/>
          </a:xfrm>
        </p:spPr>
        <p:txBody>
          <a:bodyPr anchor="b"/>
          <a:lstStyle>
            <a:lvl1pPr algn="r">
              <a:buNone/>
              <a:defRPr sz="7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A5254-5A31-49C6-9C1A-59A259638F5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Espace réservé du pied de pag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mtClean="0">
                <a:latin typeface="TornosAccordAlt-L" pitchFamily="2" charset="-128"/>
              </a:defRPr>
            </a:lvl1pPr>
          </a:lstStyle>
          <a:p>
            <a:pPr>
              <a:defRPr/>
            </a:pPr>
            <a:r>
              <a:rPr lang="en-US"/>
              <a:t>Modular company presentation (V1 / 11-2017)</a:t>
            </a:r>
            <a:endParaRPr lang="en-GB" dirty="0"/>
          </a:p>
        </p:txBody>
      </p:sp>
      <p:sp>
        <p:nvSpPr>
          <p:cNvPr id="9" name="Espace réservé de la date 1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r>
              <a:rPr lang="fr-FR">
                <a:solidFill>
                  <a:srgbClr val="FFFFFF"/>
                </a:solidFill>
              </a:rPr>
              <a:t> 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Espace réservé du texte 17">
            <a:extLst>
              <a:ext uri="{FF2B5EF4-FFF2-40B4-BE49-F238E27FC236}">
                <a16:creationId xmlns:a16="http://schemas.microsoft.com/office/drawing/2014/main" id="{0BBED949-84E1-4466-99BC-FA939DB783A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7195" y="0"/>
            <a:ext cx="1539850" cy="5614415"/>
          </a:xfrm>
          <a:blipFill>
            <a:blip r:embed="rId4" cstate="print"/>
            <a:stretch>
              <a:fillRect/>
            </a:stretch>
          </a:blipFill>
        </p:spPr>
        <p:txBody>
          <a:bodyPr lIns="108000" tIns="216000" rIns="72000"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093751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 bwMode="gray">
          <a:xfrm>
            <a:off x="855721" y="1376357"/>
            <a:ext cx="5280000" cy="5072162"/>
          </a:xfrm>
        </p:spPr>
        <p:txBody>
          <a:bodyPr/>
          <a:lstStyle>
            <a:lvl1pPr marL="268288" indent="-268288">
              <a:buClr>
                <a:srgbClr val="AFA96E"/>
              </a:buClr>
              <a:buFont typeface="Wingdings" pitchFamily="2" charset="2"/>
              <a:buChar char="§"/>
              <a:defRPr/>
            </a:lvl1pPr>
            <a:lvl2pPr>
              <a:buClr>
                <a:srgbClr val="AFA96E"/>
              </a:buClr>
              <a:defRPr/>
            </a:lvl2pPr>
            <a:lvl3pPr>
              <a:buClr>
                <a:srgbClr val="AFA96E"/>
              </a:buClr>
              <a:defRPr/>
            </a:lvl3pPr>
            <a:lvl4pPr>
              <a:buClr>
                <a:srgbClr val="AFA96E"/>
              </a:buClr>
              <a:defRPr/>
            </a:lvl4pPr>
            <a:lvl5pPr>
              <a:buClr>
                <a:srgbClr val="AFA96E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/>
          </p:nvPr>
        </p:nvSpPr>
        <p:spPr bwMode="gray">
          <a:xfrm>
            <a:off x="6576640" y="1376358"/>
            <a:ext cx="5280000" cy="5072162"/>
          </a:xfrm>
        </p:spPr>
        <p:txBody>
          <a:bodyPr/>
          <a:lstStyle>
            <a:lvl1pPr marL="268288" indent="-268288">
              <a:buClr>
                <a:srgbClr val="AFA96E"/>
              </a:buClr>
              <a:buFont typeface="Wingdings" pitchFamily="2" charset="2"/>
              <a:buChar char="§"/>
              <a:defRPr/>
            </a:lvl1pPr>
            <a:lvl2pPr>
              <a:buClr>
                <a:srgbClr val="AFA96E"/>
              </a:buClr>
              <a:defRPr/>
            </a:lvl2pPr>
            <a:lvl3pPr>
              <a:buClr>
                <a:srgbClr val="AFA96E"/>
              </a:buClr>
              <a:defRPr/>
            </a:lvl3pPr>
            <a:lvl4pPr>
              <a:buClr>
                <a:srgbClr val="AFA96E"/>
              </a:buClr>
              <a:defRPr/>
            </a:lvl4pPr>
            <a:lvl5pPr>
              <a:buClr>
                <a:srgbClr val="AFA96E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Espace réservé du texte 20"/>
          <p:cNvSpPr>
            <a:spLocks noGrp="1"/>
          </p:cNvSpPr>
          <p:nvPr>
            <p:ph type="body" sz="quarter" idx="19"/>
          </p:nvPr>
        </p:nvSpPr>
        <p:spPr bwMode="gray">
          <a:xfrm flipH="1">
            <a:off x="855807" y="231673"/>
            <a:ext cx="8888597" cy="307777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tabLst/>
              <a:defRPr sz="2000">
                <a:solidFill>
                  <a:srgbClr val="646464"/>
                </a:solidFill>
                <a:latin typeface="TornosAdelle Th" pitchFamily="2" charset="-128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Espace réservé du numéro de diapositive 9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86A22-2B01-475D-92A7-7AC91D74DA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Espace réservé du pied de page 1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 smtClean="0">
                <a:latin typeface="TornosAccordAlt-L" pitchFamily="2" charset="-128"/>
              </a:defRPr>
            </a:lvl1pPr>
          </a:lstStyle>
          <a:p>
            <a:pPr>
              <a:defRPr/>
            </a:pPr>
            <a:r>
              <a:rPr lang="en-US" dirty="0"/>
              <a:t>Modular company presentation (V1 / 11-2017)</a:t>
            </a:r>
            <a:endParaRPr lang="en-GB" dirty="0"/>
          </a:p>
        </p:txBody>
      </p:sp>
      <p:sp>
        <p:nvSpPr>
          <p:cNvPr id="10" name="Espace réservé de la date 7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r>
              <a:rPr lang="fr-FR">
                <a:solidFill>
                  <a:srgbClr val="FFFFFF"/>
                </a:solidFill>
              </a:rPr>
              <a:t> 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663614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et image" preserve="1" userDrawn="1">
  <p:cSld name="Contenu 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/>
          </p:cNvSpPr>
          <p:nvPr userDrawn="1">
            <p:custDataLst>
              <p:tags r:id="rId1"/>
            </p:custDataLst>
          </p:nvPr>
        </p:nvSpPr>
        <p:spPr bwMode="gray">
          <a:xfrm>
            <a:off x="6576639" y="1376358"/>
            <a:ext cx="5280000" cy="5072162"/>
          </a:xfrm>
          <a:prstGeom prst="rect">
            <a:avLst/>
          </a:prstGeom>
          <a:gradFill>
            <a:gsLst>
              <a:gs pos="100000">
                <a:srgbClr val="B1B3B3"/>
              </a:gs>
              <a:gs pos="0">
                <a:srgbClr val="5B6770">
                  <a:alpha val="74902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 bwMode="gray">
          <a:xfrm>
            <a:off x="855721" y="1376356"/>
            <a:ext cx="5280000" cy="5072162"/>
          </a:xfrm>
        </p:spPr>
        <p:txBody>
          <a:bodyPr/>
          <a:lstStyle>
            <a:lvl1pPr>
              <a:buClr>
                <a:srgbClr val="AFA96E"/>
              </a:buClr>
              <a:defRPr/>
            </a:lvl1pPr>
            <a:lvl2pPr>
              <a:buClr>
                <a:srgbClr val="AFA96E"/>
              </a:buClr>
              <a:defRPr/>
            </a:lvl2pPr>
            <a:lvl3pPr>
              <a:buClr>
                <a:srgbClr val="AFA96E"/>
              </a:buClr>
              <a:defRPr/>
            </a:lvl3pPr>
            <a:lvl4pPr>
              <a:buClr>
                <a:srgbClr val="AFA96E"/>
              </a:buClr>
              <a:defRPr/>
            </a:lvl4pPr>
            <a:lvl5pPr>
              <a:buClr>
                <a:srgbClr val="AFA96E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/>
          </p:nvPr>
        </p:nvSpPr>
        <p:spPr>
          <a:xfrm>
            <a:off x="6913529" y="1484785"/>
            <a:ext cx="4608512" cy="2755797"/>
          </a:xfrm>
          <a:solidFill>
            <a:schemeClr val="bg1"/>
          </a:solidFill>
        </p:spPr>
        <p:txBody>
          <a:bodyPr tIns="612000" anchor="ctr" anchorCtr="0">
            <a:normAutofit/>
          </a:bodyPr>
          <a:lstStyle>
            <a:lvl1pPr algn="ctr">
              <a:buNone/>
              <a:defRPr sz="1400"/>
            </a:lvl1pPr>
          </a:lstStyle>
          <a:p>
            <a:pPr lvl="0"/>
            <a:r>
              <a:rPr lang="en-US" noProof="0"/>
              <a:t>Click icon to add picture</a:t>
            </a:r>
            <a:endParaRPr lang="fr-CH" noProof="0" dirty="0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20"/>
          </p:nvPr>
        </p:nvSpPr>
        <p:spPr bwMode="gray">
          <a:xfrm>
            <a:off x="6913530" y="4437112"/>
            <a:ext cx="4608509" cy="1872208"/>
          </a:xfrm>
        </p:spPr>
        <p:txBody>
          <a:bodyPr/>
          <a:lstStyle>
            <a:lvl1pPr>
              <a:buClr>
                <a:srgbClr val="AFA96E"/>
              </a:buClr>
              <a:defRPr/>
            </a:lvl1pPr>
            <a:lvl2pPr>
              <a:buClr>
                <a:srgbClr val="AFA96E"/>
              </a:buClr>
              <a:defRPr/>
            </a:lvl2pPr>
            <a:lvl3pPr>
              <a:buClr>
                <a:srgbClr val="AFA96E"/>
              </a:buClr>
              <a:defRPr/>
            </a:lvl3pPr>
            <a:lvl4pPr>
              <a:buClr>
                <a:srgbClr val="AFA96E"/>
              </a:buClr>
              <a:defRPr/>
            </a:lvl4pPr>
            <a:lvl5pPr>
              <a:buClr>
                <a:srgbClr val="AFA96E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Espace réservé du texte 20"/>
          <p:cNvSpPr>
            <a:spLocks noGrp="1"/>
          </p:cNvSpPr>
          <p:nvPr>
            <p:ph type="body" sz="quarter" idx="21"/>
          </p:nvPr>
        </p:nvSpPr>
        <p:spPr>
          <a:xfrm flipH="1">
            <a:off x="855807" y="231673"/>
            <a:ext cx="8888597" cy="307777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tabLst/>
              <a:defRPr sz="2000">
                <a:solidFill>
                  <a:srgbClr val="646464"/>
                </a:solidFill>
                <a:latin typeface="TornosAdelle Th" pitchFamily="2" charset="-128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Espace réservé du numéro de diapositive 1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0C077-5E3E-4871-B4B0-C5485F332175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Espace réservé du pied de page 1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 smtClean="0">
                <a:latin typeface="TornosAccordAlt-L" pitchFamily="2" charset="-128"/>
              </a:defRPr>
            </a:lvl1pPr>
          </a:lstStyle>
          <a:p>
            <a:pPr>
              <a:defRPr/>
            </a:pPr>
            <a:r>
              <a:rPr lang="en-US"/>
              <a:t>Modular company presentation (V1 / 11-2017)</a:t>
            </a:r>
            <a:endParaRPr lang="en-GB" dirty="0"/>
          </a:p>
        </p:txBody>
      </p:sp>
      <p:sp>
        <p:nvSpPr>
          <p:cNvPr id="13" name="Espace réservé de la date 10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r>
              <a:rPr lang="fr-FR">
                <a:solidFill>
                  <a:srgbClr val="FFFFFF"/>
                </a:solidFill>
              </a:rPr>
              <a:t> 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242555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>
            <p:custDataLst>
              <p:tags r:id="rId1"/>
            </p:custDataLst>
          </p:nvPr>
        </p:nvSpPr>
        <p:spPr bwMode="white">
          <a:xfrm>
            <a:off x="1" y="0"/>
            <a:ext cx="859367" cy="1125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 err="1">
              <a:solidFill>
                <a:srgbClr val="FFFFFF"/>
              </a:solidFill>
            </a:endParaRPr>
          </a:p>
        </p:txBody>
      </p:sp>
      <p:pic>
        <p:nvPicPr>
          <p:cNvPr id="6" name="Image 14" descr="bookmark_Brand small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734" y="-1588"/>
            <a:ext cx="383117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1"/>
            <a:ext cx="12192000" cy="6581775"/>
          </a:xfrm>
        </p:spPr>
        <p:txBody>
          <a:bodyPr tIns="648000" anchor="ctr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icon to add picture</a:t>
            </a:r>
            <a:endParaRPr lang="de-CH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Espace réservé du texte 20"/>
          <p:cNvSpPr>
            <a:spLocks noGrp="1"/>
          </p:cNvSpPr>
          <p:nvPr>
            <p:ph type="body" sz="quarter" idx="21"/>
          </p:nvPr>
        </p:nvSpPr>
        <p:spPr bwMode="gray">
          <a:xfrm flipH="1">
            <a:off x="855807" y="231673"/>
            <a:ext cx="8888597" cy="307777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tabLst/>
              <a:defRPr sz="2000">
                <a:solidFill>
                  <a:srgbClr val="646464"/>
                </a:solidFill>
                <a:latin typeface="TornosAdelle Th" pitchFamily="2" charset="-128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C799B-2FE6-4B16-88A3-B78B5DFCC5BC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Espace réservé du pied de page 9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 smtClean="0">
                <a:latin typeface="TornosAccordAlt-L" pitchFamily="2" charset="-128"/>
              </a:defRPr>
            </a:lvl1pPr>
          </a:lstStyle>
          <a:p>
            <a:pPr>
              <a:defRPr/>
            </a:pPr>
            <a:r>
              <a:rPr lang="en-US"/>
              <a:t>Modular company presentation (V1 / 11-2017)</a:t>
            </a:r>
            <a:endParaRPr lang="en-GB" dirty="0"/>
          </a:p>
        </p:txBody>
      </p:sp>
      <p:sp>
        <p:nvSpPr>
          <p:cNvPr id="9" name="Espace réservé de la date 7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r>
              <a:rPr lang="fr-FR">
                <a:solidFill>
                  <a:srgbClr val="FFFFFF"/>
                </a:solidFill>
              </a:rPr>
              <a:t> 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42544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Espace réservé du texte 20"/>
          <p:cNvSpPr>
            <a:spLocks noGrp="1"/>
          </p:cNvSpPr>
          <p:nvPr>
            <p:ph type="body" sz="quarter" idx="17"/>
          </p:nvPr>
        </p:nvSpPr>
        <p:spPr bwMode="gray">
          <a:xfrm flipH="1">
            <a:off x="855807" y="231673"/>
            <a:ext cx="8888597" cy="307777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tabLst/>
              <a:defRPr sz="2000">
                <a:solidFill>
                  <a:srgbClr val="646464"/>
                </a:solidFill>
                <a:latin typeface="TornosAdelle Th" pitchFamily="2" charset="-128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Espace réservé du numéro de diapositive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EF241-3630-46B5-A521-8E55CFFD6CC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Espace réservé du pied de page 7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 smtClean="0">
                <a:latin typeface="TornosAccordAlt-L" pitchFamily="2" charset="-128"/>
              </a:defRPr>
            </a:lvl1pPr>
          </a:lstStyle>
          <a:p>
            <a:pPr>
              <a:defRPr/>
            </a:pPr>
            <a:r>
              <a:rPr lang="en-US"/>
              <a:t>Modular company presentation (V1 / 11-2017)</a:t>
            </a:r>
            <a:endParaRPr lang="en-GB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r>
              <a:rPr lang="fr-FR">
                <a:solidFill>
                  <a:srgbClr val="FFFFFF"/>
                </a:solidFill>
              </a:rPr>
              <a:t> 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111909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itatio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/>
          </p:cNvSpPr>
          <p:nvPr userDrawn="1">
            <p:custDataLst>
              <p:tags r:id="rId1"/>
            </p:custDataLst>
          </p:nvPr>
        </p:nvSpPr>
        <p:spPr>
          <a:xfrm>
            <a:off x="387352" y="287339"/>
            <a:ext cx="11804649" cy="6283325"/>
          </a:xfrm>
          <a:prstGeom prst="rect">
            <a:avLst/>
          </a:prstGeom>
          <a:solidFill>
            <a:srgbClr val="AFA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 bwMode="gray">
          <a:xfrm>
            <a:off x="384175" y="1628801"/>
            <a:ext cx="11807824" cy="3600401"/>
          </a:xfrm>
        </p:spPr>
        <p:txBody>
          <a:bodyPr lIns="108000" rIns="108000" anchor="ctr"/>
          <a:lstStyle>
            <a:lvl1pPr algn="ctr">
              <a:defRPr sz="6000" baseline="0">
                <a:solidFill>
                  <a:schemeClr val="bg1"/>
                </a:solidFill>
                <a:latin typeface="TornosAccordAlt-L" pitchFamily="2" charset="-128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5" name="Picture 2" descr="Z:\Tornos\Input\20161102\VectorLogo_20161103\Tornos_White.emf">
            <a:extLst>
              <a:ext uri="{FF2B5EF4-FFF2-40B4-BE49-F238E27FC236}">
                <a16:creationId xmlns:a16="http://schemas.microsoft.com/office/drawing/2014/main" id="{D23D3F1B-CBE3-4791-A9EB-E4E8D6B8E929}"/>
              </a:ext>
            </a:extLst>
          </p:cNvPr>
          <p:cNvPicPr>
            <a:picLocks noChangeArrowheads="1"/>
          </p:cNvPicPr>
          <p:nvPr userDrawn="1">
            <p:custDataLst>
              <p:tags r:id="rId2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50438" y="641350"/>
            <a:ext cx="20891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1721722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>
            <p:custDataLst>
              <p:tags r:id="rId12"/>
            </p:custDataLst>
          </p:nvPr>
        </p:nvSpPr>
        <p:spPr>
          <a:xfrm>
            <a:off x="0" y="6569076"/>
            <a:ext cx="12192000" cy="288925"/>
          </a:xfrm>
          <a:prstGeom prst="rect">
            <a:avLst/>
          </a:prstGeom>
          <a:solidFill>
            <a:srgbClr val="244C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05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855134" y="547688"/>
            <a:ext cx="1100243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white">
          <a:xfrm>
            <a:off x="9596967" y="6638925"/>
            <a:ext cx="1416051" cy="1841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1"/>
                </a:solidFill>
                <a:latin typeface="TornosAccordAlt-L" pitchFamily="2" charset="-128"/>
                <a:cs typeface="+mn-cs"/>
              </a:defRPr>
            </a:lvl1pPr>
          </a:lstStyle>
          <a:p>
            <a:pPr>
              <a:defRPr/>
            </a:pPr>
            <a:r>
              <a:rPr lang="fr-FR">
                <a:solidFill>
                  <a:srgbClr val="FFFFFF"/>
                </a:solidFill>
              </a:rPr>
              <a:t> 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white">
          <a:xfrm>
            <a:off x="11324167" y="6638925"/>
            <a:ext cx="533400" cy="1841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1"/>
                </a:solidFill>
                <a:latin typeface="TornosAccordAlt-L" pitchFamily="2" charset="-128"/>
                <a:cs typeface="+mn-cs"/>
              </a:defRPr>
            </a:lvl1pPr>
          </a:lstStyle>
          <a:p>
            <a:pPr>
              <a:defRPr/>
            </a:pPr>
            <a:fld id="{A3D18B67-B9A3-496C-8362-2792EAA9993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white">
          <a:xfrm>
            <a:off x="1132418" y="6638925"/>
            <a:ext cx="6726767" cy="1841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FFFFFF"/>
                </a:solidFill>
                <a:latin typeface="TornosAccordAlt-L" pitchFamily="2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COPIL SW &amp; HW February 2020</a:t>
            </a:r>
            <a:endParaRPr lang="en-GB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idx="1"/>
          </p:nvPr>
        </p:nvSpPr>
        <p:spPr bwMode="gray">
          <a:xfrm>
            <a:off x="855134" y="1376363"/>
            <a:ext cx="11002433" cy="50720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Cliquez pour modifier les styles du texte du masque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</a:p>
          <a:p>
            <a:pPr lvl="3"/>
            <a:r>
              <a:rPr lang="en-GB"/>
              <a:t>Quatrième niveau</a:t>
            </a:r>
          </a:p>
          <a:p>
            <a:pPr lvl="4"/>
            <a:r>
              <a:rPr lang="en-GB"/>
              <a:t>Cinquième niveau</a:t>
            </a:r>
          </a:p>
          <a:p>
            <a:pPr lvl="5"/>
            <a:r>
              <a:rPr lang="en-GB"/>
              <a:t>Sixième niveau</a:t>
            </a:r>
          </a:p>
          <a:p>
            <a:pPr lvl="6"/>
            <a:r>
              <a:rPr lang="en-GB"/>
              <a:t>Septième niveau</a:t>
            </a:r>
          </a:p>
          <a:p>
            <a:pPr lvl="7"/>
            <a:r>
              <a:rPr lang="en-GB"/>
              <a:t>Huitième niveau</a:t>
            </a:r>
          </a:p>
          <a:p>
            <a:pPr lvl="8"/>
            <a:r>
              <a:rPr lang="en-GB"/>
              <a:t>Neuvième niveau</a:t>
            </a:r>
            <a:endParaRPr lang="en-GB" dirty="0"/>
          </a:p>
        </p:txBody>
      </p:sp>
      <p:pic>
        <p:nvPicPr>
          <p:cNvPr id="12" name="Picture 2" descr="Z:\Tornos\Input\20161102\VectorLogo_20161103\Tornos_AtlanticDeep.emf">
            <a:extLst>
              <a:ext uri="{FF2B5EF4-FFF2-40B4-BE49-F238E27FC236}">
                <a16:creationId xmlns:a16="http://schemas.microsoft.com/office/drawing/2014/main" id="{33562BDF-783D-4958-9C7A-413658E4709A}"/>
              </a:ext>
            </a:extLst>
          </p:cNvPr>
          <p:cNvPicPr>
            <a:picLocks noChangeArrowheads="1"/>
          </p:cNvPicPr>
          <p:nvPr userDrawn="1">
            <p:custDataLst>
              <p:tags r:id="rId13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656453" y="269875"/>
            <a:ext cx="11207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Z:\Tornos\Input\20161102\VectorLogo_20161103\Tornos_White.emf">
            <a:extLst>
              <a:ext uri="{FF2B5EF4-FFF2-40B4-BE49-F238E27FC236}">
                <a16:creationId xmlns:a16="http://schemas.microsoft.com/office/drawing/2014/main" id="{260780DE-FCC0-4E73-8358-C10A5D2BB38B}"/>
              </a:ext>
            </a:extLst>
          </p:cNvPr>
          <p:cNvPicPr>
            <a:picLocks noChangeArrowheads="1"/>
          </p:cNvPicPr>
          <p:nvPr userDrawn="1">
            <p:custDataLst>
              <p:tags r:id="rId14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38113" y="6667500"/>
            <a:ext cx="617537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1" descr="bookmark_Brand small.png">
            <a:extLst>
              <a:ext uri="{FF2B5EF4-FFF2-40B4-BE49-F238E27FC236}">
                <a16:creationId xmlns:a16="http://schemas.microsoft.com/office/drawing/2014/main" id="{DAAC50FF-9F6B-4611-9DEB-FED9F256E62B}"/>
              </a:ext>
            </a:extLst>
          </p:cNvPr>
          <p:cNvPicPr>
            <a:picLocks/>
          </p:cNvPicPr>
          <p:nvPr userDrawn="1">
            <p:custDataLst>
              <p:tags r:id="rId15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46050" y="-1588"/>
            <a:ext cx="287338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7149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kern="1200">
          <a:solidFill>
            <a:srgbClr val="244C5A"/>
          </a:solidFill>
          <a:latin typeface="TornosAdelle Th" pitchFamily="2" charset="-128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244C5A"/>
          </a:solidFill>
          <a:latin typeface="TornosAdelle Th" pitchFamily="50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244C5A"/>
          </a:solidFill>
          <a:latin typeface="TornosAdelle Th" pitchFamily="50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244C5A"/>
          </a:solidFill>
          <a:latin typeface="TornosAdelle Th" pitchFamily="50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244C5A"/>
          </a:solidFill>
          <a:latin typeface="TornosAdelle Th" pitchFamily="50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244C5A"/>
          </a:solidFill>
          <a:latin typeface="TornosAdelle Th" pitchFamily="5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244C5A"/>
          </a:solidFill>
          <a:latin typeface="TornosAdelle Th" pitchFamily="5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244C5A"/>
          </a:solidFill>
          <a:latin typeface="TornosAdelle Th" pitchFamily="5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244C5A"/>
          </a:solidFill>
          <a:latin typeface="TornosAdelle Th" pitchFamily="50" charset="0"/>
        </a:defRPr>
      </a:lvl9pPr>
    </p:titleStyle>
    <p:bodyStyle>
      <a:lvl1pPr marL="266700" indent="-266700" algn="l" rtl="0" eaLnBrk="1" fontAlgn="base" hangingPunct="1">
        <a:spcBef>
          <a:spcPct val="20000"/>
        </a:spcBef>
        <a:spcAft>
          <a:spcPct val="0"/>
        </a:spcAft>
        <a:buClr>
          <a:srgbClr val="AFA96E"/>
        </a:buClr>
        <a:buFont typeface="Wingdings" pitchFamily="2" charset="2"/>
        <a:buChar char="§"/>
        <a:defRPr sz="2000" kern="1200">
          <a:solidFill>
            <a:schemeClr val="tx1"/>
          </a:solidFill>
          <a:latin typeface="TornosAccordAlt-L" pitchFamily="2" charset="-128"/>
          <a:ea typeface="+mn-ea"/>
          <a:cs typeface="+mn-cs"/>
        </a:defRPr>
      </a:lvl1pPr>
      <a:lvl2pPr marL="539750" indent="-269875" algn="l" rtl="0" eaLnBrk="1" fontAlgn="base" hangingPunct="1">
        <a:spcBef>
          <a:spcPct val="20000"/>
        </a:spcBef>
        <a:spcAft>
          <a:spcPct val="0"/>
        </a:spcAft>
        <a:buClr>
          <a:srgbClr val="AFA96E"/>
        </a:buClr>
        <a:buFont typeface="Wingdings" pitchFamily="2" charset="2"/>
        <a:buChar char="§"/>
        <a:defRPr kern="1200">
          <a:solidFill>
            <a:schemeClr val="tx1"/>
          </a:solidFill>
          <a:latin typeface="TornosAccordAlt-L" pitchFamily="2" charset="-128"/>
          <a:ea typeface="+mn-ea"/>
          <a:cs typeface="+mn-cs"/>
        </a:defRPr>
      </a:lvl2pPr>
      <a:lvl3pPr marL="717550" indent="-177800" algn="l" rtl="0" eaLnBrk="1" fontAlgn="base" hangingPunct="1">
        <a:spcBef>
          <a:spcPct val="20000"/>
        </a:spcBef>
        <a:spcAft>
          <a:spcPct val="0"/>
        </a:spcAft>
        <a:buClr>
          <a:srgbClr val="AFA96E"/>
        </a:buClr>
        <a:buFont typeface="Wingdings" pitchFamily="2" charset="2"/>
        <a:buChar char="§"/>
        <a:defRPr sz="1600" kern="1200">
          <a:solidFill>
            <a:schemeClr val="tx1"/>
          </a:solidFill>
          <a:latin typeface="TornosAccordAlt-L" pitchFamily="2" charset="-128"/>
          <a:ea typeface="+mn-ea"/>
          <a:cs typeface="+mn-cs"/>
        </a:defRPr>
      </a:lvl3pPr>
      <a:lvl4pPr marL="895350" indent="-177800" algn="l" rtl="0" eaLnBrk="1" fontAlgn="base" hangingPunct="1">
        <a:spcBef>
          <a:spcPct val="20000"/>
        </a:spcBef>
        <a:spcAft>
          <a:spcPct val="0"/>
        </a:spcAft>
        <a:buClr>
          <a:srgbClr val="AFA96E"/>
        </a:buClr>
        <a:buFont typeface="Wingdings" pitchFamily="2" charset="2"/>
        <a:buChar char="§"/>
        <a:defRPr sz="1600" kern="1200">
          <a:solidFill>
            <a:schemeClr val="tx1"/>
          </a:solidFill>
          <a:latin typeface="TornosAccordAlt-L" pitchFamily="2" charset="-128"/>
          <a:ea typeface="+mn-ea"/>
          <a:cs typeface="+mn-cs"/>
        </a:defRPr>
      </a:lvl4pPr>
      <a:lvl5pPr marL="1074738" indent="-179388" algn="l" rtl="0" eaLnBrk="1" fontAlgn="base" hangingPunct="1">
        <a:spcBef>
          <a:spcPct val="20000"/>
        </a:spcBef>
        <a:spcAft>
          <a:spcPct val="0"/>
        </a:spcAft>
        <a:buClr>
          <a:srgbClr val="AFA96E"/>
        </a:buClr>
        <a:buFont typeface="Wingdings" pitchFamily="2" charset="2"/>
        <a:buChar char="§"/>
        <a:defRPr sz="1600" kern="1200">
          <a:solidFill>
            <a:schemeClr val="tx1"/>
          </a:solidFill>
          <a:latin typeface="TornosAccordAlt-L" pitchFamily="2" charset="-128"/>
          <a:ea typeface="+mn-ea"/>
          <a:cs typeface="+mn-cs"/>
        </a:defRPr>
      </a:lvl5pPr>
      <a:lvl6pPr marL="1257300" indent="-182563" algn="l" defTabSz="914400" rtl="0" eaLnBrk="1" latinLnBrk="0" hangingPunct="1">
        <a:spcBef>
          <a:spcPct val="20000"/>
        </a:spcBef>
        <a:buClr>
          <a:srgbClr val="AFA96E"/>
        </a:buClr>
        <a:buFont typeface="Wingdings" pitchFamily="2" charset="2"/>
        <a:buChar char="§"/>
        <a:defRPr sz="1600" kern="1200" baseline="0">
          <a:solidFill>
            <a:schemeClr val="tx1"/>
          </a:solidFill>
          <a:latin typeface="TornosAccordAlt-L" pitchFamily="2" charset="-128"/>
          <a:ea typeface="+mn-ea"/>
          <a:cs typeface="+mn-cs"/>
        </a:defRPr>
      </a:lvl6pPr>
      <a:lvl7pPr marL="1431925" indent="-174625" algn="l" defTabSz="914400" rtl="0" eaLnBrk="1" latinLnBrk="0" hangingPunct="1">
        <a:spcBef>
          <a:spcPct val="20000"/>
        </a:spcBef>
        <a:buClr>
          <a:srgbClr val="AFA96E"/>
        </a:buClr>
        <a:buFont typeface="Wingdings" pitchFamily="2" charset="2"/>
        <a:buChar char="§"/>
        <a:defRPr sz="1600" kern="1200">
          <a:solidFill>
            <a:schemeClr val="tx1"/>
          </a:solidFill>
          <a:latin typeface="TornosAccordAlt-L" pitchFamily="2" charset="-128"/>
          <a:ea typeface="+mn-ea"/>
          <a:cs typeface="+mn-cs"/>
        </a:defRPr>
      </a:lvl7pPr>
      <a:lvl8pPr marL="1616075" indent="-184150" algn="l" defTabSz="914400" rtl="0" eaLnBrk="1" latinLnBrk="0" hangingPunct="1">
        <a:spcBef>
          <a:spcPct val="20000"/>
        </a:spcBef>
        <a:buClr>
          <a:srgbClr val="AFA96E"/>
        </a:buClr>
        <a:buFont typeface="Wingdings" pitchFamily="2" charset="2"/>
        <a:buChar char="§"/>
        <a:defRPr sz="1600" kern="1200">
          <a:solidFill>
            <a:schemeClr val="tx1"/>
          </a:solidFill>
          <a:latin typeface="TornosAccordAlt-L" pitchFamily="2" charset="-128"/>
          <a:ea typeface="+mn-ea"/>
          <a:cs typeface="+mn-cs"/>
        </a:defRPr>
      </a:lvl8pPr>
      <a:lvl9pPr marL="1790700" indent="-174625" algn="l" defTabSz="914400" rtl="0" eaLnBrk="1" latinLnBrk="0" hangingPunct="1">
        <a:spcBef>
          <a:spcPct val="20000"/>
        </a:spcBef>
        <a:buClr>
          <a:srgbClr val="AFA96E"/>
        </a:buClr>
        <a:buFont typeface="Wingdings" pitchFamily="2" charset="2"/>
        <a:buChar char="§"/>
        <a:defRPr sz="1600" kern="1200">
          <a:solidFill>
            <a:schemeClr val="tx1"/>
          </a:solidFill>
          <a:latin typeface="TornosAccordAlt-L" pitchFamily="2" charset="-128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78405" y="4609079"/>
            <a:ext cx="7978412" cy="984885"/>
          </a:xfr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TISIS</a:t>
            </a:r>
            <a:br>
              <a:rPr lang="en-GB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Tornos ISO Swiss Integrated Solution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2675" y="5797819"/>
            <a:ext cx="7974141" cy="246221"/>
          </a:xfrm>
        </p:spPr>
        <p:txBody>
          <a:bodyPr>
            <a:spAutoFit/>
          </a:bodyPr>
          <a:lstStyle/>
          <a:p>
            <a:r>
              <a:rPr lang="fr-CH"/>
              <a:t>Digitalisation, l’exemple d’un atelier décolletage connecté 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SIAMS + </a:t>
            </a:r>
          </a:p>
          <a:p>
            <a:r>
              <a:rPr lang="en-GB"/>
              <a:t>T</a:t>
            </a:r>
            <a:r>
              <a:rPr lang="fr-CH"/>
              <a:t>endance du futur dans l’industrie de la microtechnique </a:t>
            </a:r>
            <a:endParaRPr lang="en-GB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15FBE16-8BB7-41D6-BC3C-20EEDF8B95F7}"/>
              </a:ext>
            </a:extLst>
          </p:cNvPr>
          <p:cNvSpPr/>
          <p:nvPr/>
        </p:nvSpPr>
        <p:spPr>
          <a:xfrm>
            <a:off x="385011" y="288758"/>
            <a:ext cx="11806989" cy="4154905"/>
          </a:xfrm>
          <a:custGeom>
            <a:avLst/>
            <a:gdLst>
              <a:gd name="connsiteX0" fmla="*/ 11806989 w 11806989"/>
              <a:gd name="connsiteY0" fmla="*/ 0 h 4154905"/>
              <a:gd name="connsiteX1" fmla="*/ 0 w 11806989"/>
              <a:gd name="connsiteY1" fmla="*/ 0 h 4154905"/>
              <a:gd name="connsiteX2" fmla="*/ 264694 w 11806989"/>
              <a:gd name="connsiteY2" fmla="*/ 4154905 h 4154905"/>
              <a:gd name="connsiteX3" fmla="*/ 3048000 w 11806989"/>
              <a:gd name="connsiteY3" fmla="*/ 561474 h 4154905"/>
              <a:gd name="connsiteX4" fmla="*/ 3048000 w 11806989"/>
              <a:gd name="connsiteY4" fmla="*/ 561474 h 4154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06989" h="4154905">
                <a:moveTo>
                  <a:pt x="11806989" y="0"/>
                </a:moveTo>
                <a:lnTo>
                  <a:pt x="0" y="0"/>
                </a:lnTo>
                <a:lnTo>
                  <a:pt x="264694" y="4154905"/>
                </a:lnTo>
                <a:lnTo>
                  <a:pt x="3048000" y="561474"/>
                </a:lnTo>
                <a:lnTo>
                  <a:pt x="3048000" y="561474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054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EC0D59E-E7E5-4E21-899A-54AD63465B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76"/>
          <a:stretch/>
        </p:blipFill>
        <p:spPr>
          <a:xfrm>
            <a:off x="9301590" y="3120049"/>
            <a:ext cx="2682505" cy="1457968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C49A124-3C9F-4FF4-A430-89AAC2B0D9F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55722" y="1376359"/>
            <a:ext cx="8534925" cy="5072162"/>
          </a:xfrm>
        </p:spPr>
        <p:txBody>
          <a:bodyPr/>
          <a:lstStyle/>
          <a:p>
            <a:pPr defTabSz="895350">
              <a:buClr>
                <a:schemeClr val="accent1"/>
              </a:buClr>
              <a:buSzPct val="100000"/>
            </a:pPr>
            <a:r>
              <a:rPr lang="en-GB" dirty="0" err="1"/>
              <a:t>Programmation</a:t>
            </a:r>
            <a:r>
              <a:rPr lang="en-GB" dirty="0"/>
              <a:t> </a:t>
            </a:r>
            <a:r>
              <a:rPr lang="en-GB" dirty="0" err="1"/>
              <a:t>jusqu’à</a:t>
            </a:r>
            <a:r>
              <a:rPr lang="en-GB" dirty="0"/>
              <a:t> 2013 via TB DECO </a:t>
            </a:r>
          </a:p>
          <a:p>
            <a:pPr marL="0" indent="0" defTabSz="895350">
              <a:buClr>
                <a:schemeClr val="accent1"/>
              </a:buClr>
              <a:buSzPct val="100000"/>
              <a:buNone/>
            </a:pPr>
            <a:endParaRPr lang="en-GB" dirty="0"/>
          </a:p>
          <a:p>
            <a:pPr marL="0" indent="0" defTabSz="895350">
              <a:buClr>
                <a:schemeClr val="accent1"/>
              </a:buClr>
              <a:buSzPct val="100000"/>
              <a:buNone/>
            </a:pPr>
            <a:endParaRPr lang="en-GB" dirty="0"/>
          </a:p>
          <a:p>
            <a:pPr defTabSz="895350">
              <a:buClr>
                <a:schemeClr val="accent1"/>
              </a:buClr>
              <a:buSzPct val="100000"/>
            </a:pPr>
            <a:r>
              <a:rPr lang="en-GB" dirty="0"/>
              <a:t>2013 </a:t>
            </a:r>
            <a:r>
              <a:rPr lang="en-GB" dirty="0" err="1"/>
              <a:t>Lancement</a:t>
            </a:r>
            <a:r>
              <a:rPr lang="en-GB" dirty="0"/>
              <a:t> de TISIS (code ISO) à </a:t>
            </a:r>
            <a:r>
              <a:rPr lang="en-GB" dirty="0" err="1"/>
              <a:t>l’EMO</a:t>
            </a:r>
            <a:endParaRPr lang="en-GB" dirty="0"/>
          </a:p>
          <a:p>
            <a:pPr marL="0" indent="0">
              <a:buClr>
                <a:schemeClr val="accent1"/>
              </a:buClr>
              <a:buSzPct val="100000"/>
              <a:buNone/>
            </a:pPr>
            <a:endParaRPr lang="en-GB" dirty="0"/>
          </a:p>
          <a:p>
            <a:pPr marL="0" indent="0">
              <a:buClr>
                <a:schemeClr val="accent1"/>
              </a:buClr>
              <a:buSzPct val="100000"/>
              <a:buNone/>
            </a:pPr>
            <a:endParaRPr lang="en-GB" dirty="0"/>
          </a:p>
          <a:p>
            <a:pPr marL="0" indent="0">
              <a:buClr>
                <a:schemeClr val="accent1"/>
              </a:buClr>
              <a:buSzPct val="100000"/>
              <a:buNone/>
            </a:pPr>
            <a:endParaRPr lang="en-GB" dirty="0"/>
          </a:p>
          <a:p>
            <a:pPr defTabSz="1790700">
              <a:buClr>
                <a:schemeClr val="accent1"/>
              </a:buClr>
              <a:buSzPct val="100000"/>
              <a:tabLst>
                <a:tab pos="266700" algn="l"/>
              </a:tabLst>
            </a:pPr>
            <a:r>
              <a:rPr lang="en-GB" dirty="0"/>
              <a:t>2015 </a:t>
            </a:r>
            <a:r>
              <a:rPr lang="en-GB" b="1" dirty="0">
                <a:solidFill>
                  <a:schemeClr val="folHlink"/>
                </a:solidFill>
              </a:rPr>
              <a:t>TISIS V2 </a:t>
            </a:r>
            <a:r>
              <a:rPr lang="en-GB" dirty="0"/>
              <a:t>: </a:t>
            </a:r>
            <a:r>
              <a:rPr lang="en-GB" dirty="0" err="1"/>
              <a:t>suivi</a:t>
            </a:r>
            <a:r>
              <a:rPr lang="en-GB" dirty="0"/>
              <a:t> sur iOS, </a:t>
            </a:r>
            <a:r>
              <a:rPr lang="en-GB" dirty="0" err="1"/>
              <a:t>WebStore</a:t>
            </a:r>
            <a:r>
              <a:rPr lang="en-GB" dirty="0"/>
              <a:t>, Assistant, premiers modules pour </a:t>
            </a:r>
            <a:r>
              <a:rPr lang="en-GB" dirty="0" err="1"/>
              <a:t>l'industrie</a:t>
            </a:r>
            <a:r>
              <a:rPr lang="en-GB" dirty="0"/>
              <a:t> 4.0. </a:t>
            </a:r>
          </a:p>
          <a:p>
            <a:pPr marL="0" indent="0" defTabSz="1790700">
              <a:buClr>
                <a:schemeClr val="accent1"/>
              </a:buClr>
              <a:buSzPct val="100000"/>
              <a:buNone/>
              <a:tabLst>
                <a:tab pos="1793875" algn="l"/>
              </a:tabLst>
            </a:pPr>
            <a:r>
              <a:rPr lang="en-GB" dirty="0"/>
              <a:t>	</a:t>
            </a:r>
          </a:p>
          <a:p>
            <a:pPr defTabSz="895350">
              <a:buClr>
                <a:schemeClr val="accent1"/>
              </a:buClr>
              <a:buSzPct val="100000"/>
            </a:pPr>
            <a:endParaRPr lang="en-GB" dirty="0"/>
          </a:p>
          <a:p>
            <a:pPr defTabSz="895350">
              <a:buClr>
                <a:schemeClr val="accent1"/>
              </a:buClr>
              <a:buSzPct val="100000"/>
            </a:pPr>
            <a:r>
              <a:rPr lang="en-GB" dirty="0"/>
              <a:t>2019 TISIS V3 : TISIS </a:t>
            </a:r>
            <a:r>
              <a:rPr lang="en-GB" dirty="0" err="1"/>
              <a:t>Optimove</a:t>
            </a:r>
            <a:r>
              <a:rPr lang="en-GB" dirty="0"/>
              <a:t> et TISIS Pilot</a:t>
            </a:r>
          </a:p>
          <a:p>
            <a:pPr marL="0" indent="0" defTabSz="895350">
              <a:buClr>
                <a:schemeClr val="accent1"/>
              </a:buClr>
              <a:buSzPct val="100000"/>
              <a:buNone/>
            </a:pPr>
            <a:endParaRPr lang="en-GB" dirty="0"/>
          </a:p>
          <a:p>
            <a:pPr defTabSz="895350">
              <a:buClr>
                <a:schemeClr val="accent1"/>
              </a:buClr>
              <a:buSzPct val="100000"/>
            </a:pPr>
            <a:r>
              <a:rPr lang="en-GB" dirty="0"/>
              <a:t>2021 : Simulation 3D</a:t>
            </a:r>
            <a:br>
              <a:rPr lang="en-GB" dirty="0"/>
            </a:br>
            <a:r>
              <a:rPr lang="en-GB" dirty="0"/>
              <a:t>		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>
            <a:spAutoFit/>
          </a:bodyPr>
          <a:lstStyle/>
          <a:p>
            <a:r>
              <a:rPr lang="fr-CH" dirty="0"/>
              <a:t>Digitalisation, l’exemple d’un atelier décolletage connecté 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TISIS : Histoire et héritage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6EBB2AE-D0EF-44F5-B9EB-362C3985494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white">
          <a:xfrm>
            <a:off x="1050925" y="6626327"/>
            <a:ext cx="5045075" cy="18415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ornosAccordAlt-L" pitchFamily="2" charset="-128"/>
              </a:rPr>
              <a:t>Michael Dünner - SIAMS+</a:t>
            </a:r>
          </a:p>
        </p:txBody>
      </p:sp>
      <p:grpSp>
        <p:nvGrpSpPr>
          <p:cNvPr id="11" name="Group 23">
            <a:extLst>
              <a:ext uri="{FF2B5EF4-FFF2-40B4-BE49-F238E27FC236}">
                <a16:creationId xmlns:a16="http://schemas.microsoft.com/office/drawing/2014/main" id="{F7AF4064-1B67-4491-B659-64AC224BFDD8}"/>
              </a:ext>
            </a:extLst>
          </p:cNvPr>
          <p:cNvGrpSpPr/>
          <p:nvPr/>
        </p:nvGrpSpPr>
        <p:grpSpPr>
          <a:xfrm rot="734696">
            <a:off x="9149318" y="3923635"/>
            <a:ext cx="508153" cy="972592"/>
            <a:chOff x="5721259" y="2159551"/>
            <a:chExt cx="2480146" cy="4903639"/>
          </a:xfrm>
        </p:grpSpPr>
        <p:pic>
          <p:nvPicPr>
            <p:cNvPr id="12" name="Picture 4" descr="Résultat de recherche d'images pour &quot;iphone&quot;">
              <a:extLst>
                <a:ext uri="{FF2B5EF4-FFF2-40B4-BE49-F238E27FC236}">
                  <a16:creationId xmlns:a16="http://schemas.microsoft.com/office/drawing/2014/main" id="{5EE54FD4-CD5F-44D5-9B4B-1668AC0BDB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1259" y="2159551"/>
              <a:ext cx="2480146" cy="4903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5">
              <a:extLst>
                <a:ext uri="{FF2B5EF4-FFF2-40B4-BE49-F238E27FC236}">
                  <a16:creationId xmlns:a16="http://schemas.microsoft.com/office/drawing/2014/main" id="{7920EF36-D1C5-4EE6-BE4C-1387151EB8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4529" y="2744455"/>
              <a:ext cx="2108097" cy="3723020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181CA3FA-2B87-4C4B-B5EC-857C9142973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378"/>
          <a:stretch/>
        </p:blipFill>
        <p:spPr>
          <a:xfrm>
            <a:off x="9271596" y="1519220"/>
            <a:ext cx="2682565" cy="145796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D86467E-BA1B-4015-AB65-6481B1B0085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080" y="4720877"/>
            <a:ext cx="1015999" cy="17417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4681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64">
            <a:extLst>
              <a:ext uri="{FF2B5EF4-FFF2-40B4-BE49-F238E27FC236}">
                <a16:creationId xmlns:a16="http://schemas.microsoft.com/office/drawing/2014/main" id="{B438D54F-A44E-4782-A65A-57229D3E625A}"/>
              </a:ext>
            </a:extLst>
          </p:cNvPr>
          <p:cNvGrpSpPr/>
          <p:nvPr/>
        </p:nvGrpSpPr>
        <p:grpSpPr>
          <a:xfrm>
            <a:off x="8298071" y="4385356"/>
            <a:ext cx="3163045" cy="1886574"/>
            <a:chOff x="4788000" y="1188000"/>
            <a:chExt cx="4320000" cy="2519356"/>
          </a:xfrm>
        </p:grpSpPr>
        <p:pic>
          <p:nvPicPr>
            <p:cNvPr id="19" name="Picture 3">
              <a:extLst>
                <a:ext uri="{FF2B5EF4-FFF2-40B4-BE49-F238E27FC236}">
                  <a16:creationId xmlns:a16="http://schemas.microsoft.com/office/drawing/2014/main" id="{1A7EA3A6-C783-4729-9981-2F5EC73D9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00" y="1188000"/>
              <a:ext cx="4320000" cy="251935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0" name="Picture 38">
              <a:extLst>
                <a:ext uri="{FF2B5EF4-FFF2-40B4-BE49-F238E27FC236}">
                  <a16:creationId xmlns:a16="http://schemas.microsoft.com/office/drawing/2014/main" id="{8C51EF2E-A8F6-4F4E-AD42-0FFD2EB9F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00" y="1188000"/>
              <a:ext cx="108000" cy="108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6669C00F-CB13-4C76-AF19-87D9F852C91A}"/>
              </a:ext>
            </a:extLst>
          </p:cNvPr>
          <p:cNvSpPr>
            <a:spLocks noGrp="1"/>
          </p:cNvSpPr>
          <p:nvPr>
            <p:ph sz="quarter" idx="13"/>
            <p:custDataLst>
              <p:tags r:id="rId1"/>
            </p:custDataLst>
          </p:nvPr>
        </p:nvSpPr>
        <p:spPr/>
        <p:txBody>
          <a:bodyPr/>
          <a:lstStyle/>
          <a:p>
            <a:pPr>
              <a:buClr>
                <a:schemeClr val="accent1"/>
              </a:buClr>
              <a:buSzPct val="100000"/>
            </a:pPr>
            <a:r>
              <a:rPr lang="en-GB" dirty="0" err="1"/>
              <a:t>Programmation</a:t>
            </a:r>
            <a:endParaRPr lang="en-GB" dirty="0"/>
          </a:p>
          <a:p>
            <a:pPr>
              <a:buClr>
                <a:schemeClr val="accent1"/>
              </a:buClr>
              <a:buSzPct val="100000"/>
            </a:pPr>
            <a:endParaRPr lang="en-GB" dirty="0"/>
          </a:p>
          <a:p>
            <a:pPr>
              <a:buClr>
                <a:schemeClr val="accent1"/>
              </a:buClr>
              <a:buSzPct val="100000"/>
            </a:pPr>
            <a:endParaRPr lang="en-GB" dirty="0"/>
          </a:p>
          <a:p>
            <a:pPr>
              <a:buClr>
                <a:schemeClr val="accent1"/>
              </a:buClr>
              <a:buSzPct val="100000"/>
            </a:pPr>
            <a:r>
              <a:rPr lang="en-GB" dirty="0"/>
              <a:t>Aide à la mise </a:t>
            </a:r>
            <a:r>
              <a:rPr lang="en-GB" dirty="0" err="1"/>
              <a:t>en</a:t>
            </a:r>
            <a:r>
              <a:rPr lang="en-GB" dirty="0"/>
              <a:t> train</a:t>
            </a:r>
          </a:p>
          <a:p>
            <a:pPr lvl="1">
              <a:buClr>
                <a:schemeClr val="accent1"/>
              </a:buClr>
              <a:buSzPct val="100000"/>
            </a:pPr>
            <a:r>
              <a:rPr lang="en-GB" dirty="0"/>
              <a:t>Catalogue </a:t>
            </a:r>
            <a:r>
              <a:rPr lang="en-GB" dirty="0" err="1"/>
              <a:t>d'outils</a:t>
            </a:r>
            <a:r>
              <a:rPr lang="en-GB" dirty="0"/>
              <a:t> </a:t>
            </a:r>
            <a:r>
              <a:rPr lang="en-GB" dirty="0" err="1"/>
              <a:t>virtuel</a:t>
            </a:r>
            <a:r>
              <a:rPr lang="en-GB" dirty="0"/>
              <a:t> </a:t>
            </a:r>
          </a:p>
          <a:p>
            <a:pPr lvl="1">
              <a:buClr>
                <a:schemeClr val="accent1"/>
              </a:buClr>
              <a:buSzPct val="100000"/>
            </a:pPr>
            <a:r>
              <a:rPr lang="en-GB" dirty="0" err="1"/>
              <a:t>Système</a:t>
            </a:r>
            <a:r>
              <a:rPr lang="en-GB" dirty="0"/>
              <a:t> de positionnement visuel des </a:t>
            </a:r>
            <a:r>
              <a:rPr lang="en-GB" dirty="0" err="1"/>
              <a:t>outils</a:t>
            </a:r>
            <a:endParaRPr lang="en-GB" dirty="0"/>
          </a:p>
          <a:p>
            <a:pPr lvl="1">
              <a:buClr>
                <a:schemeClr val="accent1"/>
              </a:buClr>
              <a:buSzPct val="100000"/>
            </a:pPr>
            <a:endParaRPr lang="en-GB" dirty="0"/>
          </a:p>
          <a:p>
            <a:pPr lvl="1">
              <a:buClr>
                <a:schemeClr val="accent1"/>
              </a:buClr>
              <a:buSzPct val="100000"/>
            </a:pPr>
            <a:endParaRPr lang="en-GB" dirty="0"/>
          </a:p>
          <a:p>
            <a:pPr>
              <a:buClr>
                <a:schemeClr val="accent1"/>
              </a:buClr>
              <a:buSzPct val="100000"/>
            </a:pPr>
            <a:r>
              <a:rPr lang="en-GB" dirty="0"/>
              <a:t>Supervision de la production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2D233CC-D23C-4B17-BB4D-17E94293DFFC}"/>
              </a:ext>
            </a:extLst>
          </p:cNvPr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H" dirty="0"/>
              <a:t>Digitalisation, l’exemple d’un atelier décolletage connecté </a:t>
            </a:r>
            <a:endParaRPr lang="en-GB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63A0D450-D0E7-4AD4-8E33-9DD54A583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Caractéristiques de TISIS 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A7ECC3F-E6D9-45B2-BD66-3442AE212D9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white">
          <a:xfrm>
            <a:off x="853018" y="6626327"/>
            <a:ext cx="5045075" cy="18415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ornosAccordAlt-L" pitchFamily="2" charset="-128"/>
              </a:rPr>
              <a:t>Michael Dünner - SIAMS+</a:t>
            </a:r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918527ED-A4B3-4FB9-93AE-4629D3284A8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479" y="1376359"/>
            <a:ext cx="2982006" cy="18865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9" name="Groupe 21">
            <a:extLst>
              <a:ext uri="{FF2B5EF4-FFF2-40B4-BE49-F238E27FC236}">
                <a16:creationId xmlns:a16="http://schemas.microsoft.com/office/drawing/2014/main" id="{709F4502-3A30-4C5A-8E77-0514B943D417}"/>
              </a:ext>
            </a:extLst>
          </p:cNvPr>
          <p:cNvGrpSpPr/>
          <p:nvPr/>
        </p:nvGrpSpPr>
        <p:grpSpPr>
          <a:xfrm rot="827577">
            <a:off x="6820530" y="4436077"/>
            <a:ext cx="1749321" cy="1760530"/>
            <a:chOff x="5618886" y="1652582"/>
            <a:chExt cx="3364632" cy="3364632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CC293E34-0920-43B3-A32C-1F1A6A30B5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81"/>
            <a:stretch/>
          </p:blipFill>
          <p:spPr>
            <a:xfrm>
              <a:off x="6487314" y="2016661"/>
              <a:ext cx="1641978" cy="263647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3" name="Picture 2" descr="Résultat de recherche d'images pour &quot;smartphone icon&quot;">
              <a:extLst>
                <a:ext uri="{FF2B5EF4-FFF2-40B4-BE49-F238E27FC236}">
                  <a16:creationId xmlns:a16="http://schemas.microsoft.com/office/drawing/2014/main" id="{704B64C2-3AA0-4712-859F-7E36FDCA81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8886" y="1652582"/>
              <a:ext cx="3364632" cy="3364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03287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300EA093-8839-458C-8835-A09C73909DF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55722" y="1376359"/>
            <a:ext cx="5710993" cy="5072162"/>
          </a:xfrm>
        </p:spPr>
        <p:txBody>
          <a:bodyPr>
            <a:normAutofit/>
          </a:bodyPr>
          <a:lstStyle/>
          <a:p>
            <a:pPr marL="0" indent="0">
              <a:buClr>
                <a:schemeClr val="accent1"/>
              </a:buClr>
              <a:buSzPct val="100000"/>
              <a:buNone/>
            </a:pPr>
            <a:r>
              <a:rPr lang="en-GB" dirty="0"/>
              <a:t>Connectivité externe :</a:t>
            </a:r>
          </a:p>
          <a:p>
            <a:pPr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dirty="0"/>
              <a:t>Option d'interface étendue TISIS </a:t>
            </a:r>
          </a:p>
          <a:p>
            <a:pPr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endParaRPr lang="en-GB" dirty="0"/>
          </a:p>
          <a:p>
            <a:pPr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dirty="0"/>
              <a:t>3 modules pour l'interface étendue TISIS :</a:t>
            </a:r>
          </a:p>
          <a:p>
            <a:pPr lvl="1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dirty="0"/>
              <a:t>MODULE PRINCIPAL informations de surveillance Etat de la machine</a:t>
            </a:r>
          </a:p>
          <a:p>
            <a:pPr lvl="1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dirty="0"/>
              <a:t>SOUS-MODULE 1 Configuration de la production : transfert de pièces, compteurs de pièces, bon de travail.</a:t>
            </a:r>
          </a:p>
          <a:p>
            <a:pPr lvl="1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dirty="0"/>
              <a:t>SOUS-MODULE 2 Usure externe des outils : Corrections après le système de mesure des pièces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A899EBE-8CBB-4306-93D0-528350C793C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CH" dirty="0"/>
              <a:t>Digitalisation, l’exemple d’un atelier décolletage connecté </a:t>
            </a:r>
            <a:endParaRPr lang="en-GB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757B8C4-435B-4B6E-A8DE-54D579E7E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TISIS Industrie 4.0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3BA4B8A-C046-4E42-ACE7-9E0B4A8B986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white">
          <a:xfrm>
            <a:off x="855134" y="6626327"/>
            <a:ext cx="5045075" cy="18415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ornosAccordAlt-L" pitchFamily="2" charset="-128"/>
              </a:rPr>
              <a:t>Michael Dünner - SIAMS+</a:t>
            </a:r>
          </a:p>
        </p:txBody>
      </p:sp>
      <p:sp>
        <p:nvSpPr>
          <p:cNvPr id="9" name="Arrow: Bent-Up 80">
            <a:extLst>
              <a:ext uri="{FF2B5EF4-FFF2-40B4-BE49-F238E27FC236}">
                <a16:creationId xmlns:a16="http://schemas.microsoft.com/office/drawing/2014/main" id="{D80767D5-E9E9-43CA-AC3D-E6A6F3D7E65D}"/>
              </a:ext>
            </a:extLst>
          </p:cNvPr>
          <p:cNvSpPr/>
          <p:nvPr/>
        </p:nvSpPr>
        <p:spPr>
          <a:xfrm rot="10800000">
            <a:off x="6962775" y="2885723"/>
            <a:ext cx="1437481" cy="1191349"/>
          </a:xfrm>
          <a:prstGeom prst="bentUpArrow">
            <a:avLst>
              <a:gd name="adj1" fmla="val 15145"/>
              <a:gd name="adj2" fmla="val 15544"/>
              <a:gd name="adj3" fmla="val 1583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/>
          </a:p>
        </p:txBody>
      </p:sp>
      <p:pic>
        <p:nvPicPr>
          <p:cNvPr id="10" name="Picture 20">
            <a:extLst>
              <a:ext uri="{FF2B5EF4-FFF2-40B4-BE49-F238E27FC236}">
                <a16:creationId xmlns:a16="http://schemas.microsoft.com/office/drawing/2014/main" id="{200CBA2F-411B-4C01-A0F4-CBF80F26E5D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708" y="2925791"/>
            <a:ext cx="893865" cy="16407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4DD25FE-030B-4BAC-ADCF-D3B203290940}"/>
              </a:ext>
            </a:extLst>
          </p:cNvPr>
          <p:cNvSpPr/>
          <p:nvPr/>
        </p:nvSpPr>
        <p:spPr>
          <a:xfrm>
            <a:off x="6566718" y="4105827"/>
            <a:ext cx="3780245" cy="5454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2000" dirty="0">
                <a:solidFill>
                  <a:srgbClr val="FFFFFF"/>
                </a:solidFill>
                <a:latin typeface="TornosAccordAlt-L"/>
              </a:rPr>
              <a:t>MODULE PRINCIPAL : Surveillance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B1CA48-352C-4428-944F-838F4F043CDC}"/>
              </a:ext>
            </a:extLst>
          </p:cNvPr>
          <p:cNvSpPr/>
          <p:nvPr/>
        </p:nvSpPr>
        <p:spPr>
          <a:xfrm>
            <a:off x="7703224" y="4944957"/>
            <a:ext cx="2643738" cy="545484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200" dirty="0">
                <a:solidFill>
                  <a:srgbClr val="FFFFFF"/>
                </a:solidFill>
              </a:rPr>
              <a:t>SOUS-MODULE 1 : CONFIGURATION DE LA PRODUCTION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0FB52A-AEF0-4BA6-B3C9-1D6400CBBE43}"/>
              </a:ext>
            </a:extLst>
          </p:cNvPr>
          <p:cNvSpPr/>
          <p:nvPr/>
        </p:nvSpPr>
        <p:spPr>
          <a:xfrm>
            <a:off x="7703226" y="5792337"/>
            <a:ext cx="2643737" cy="545484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400" dirty="0">
                <a:solidFill>
                  <a:srgbClr val="FFFFFF"/>
                </a:solidFill>
                <a:latin typeface="TornosAccordAlt-L"/>
              </a:rPr>
              <a:t>SOUS-MODULE 2 : USURE EXTERNE DES OUTILS</a:t>
            </a:r>
          </a:p>
        </p:txBody>
      </p:sp>
      <p:sp>
        <p:nvSpPr>
          <p:cNvPr id="15" name="Arrow: Bent-Up 58">
            <a:extLst>
              <a:ext uri="{FF2B5EF4-FFF2-40B4-BE49-F238E27FC236}">
                <a16:creationId xmlns:a16="http://schemas.microsoft.com/office/drawing/2014/main" id="{BFF0B0AA-9EB1-4B05-B91F-81C18D5B4E0F}"/>
              </a:ext>
            </a:extLst>
          </p:cNvPr>
          <p:cNvSpPr/>
          <p:nvPr/>
        </p:nvSpPr>
        <p:spPr>
          <a:xfrm rot="5400000">
            <a:off x="7012439" y="4695609"/>
            <a:ext cx="735080" cy="646490"/>
          </a:xfrm>
          <a:prstGeom prst="bentUpArrow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/>
          </a:p>
        </p:txBody>
      </p:sp>
      <p:sp>
        <p:nvSpPr>
          <p:cNvPr id="16" name="Arrow: Bent-Up 72">
            <a:extLst>
              <a:ext uri="{FF2B5EF4-FFF2-40B4-BE49-F238E27FC236}">
                <a16:creationId xmlns:a16="http://schemas.microsoft.com/office/drawing/2014/main" id="{687B04C7-F605-4CBC-9BC2-46BEBDFE1AEB}"/>
              </a:ext>
            </a:extLst>
          </p:cNvPr>
          <p:cNvSpPr/>
          <p:nvPr/>
        </p:nvSpPr>
        <p:spPr>
          <a:xfrm rot="5400000">
            <a:off x="6611822" y="5096223"/>
            <a:ext cx="1536314" cy="646490"/>
          </a:xfrm>
          <a:prstGeom prst="bentUpArrow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/>
          </a:p>
        </p:txBody>
      </p:sp>
      <p:grpSp>
        <p:nvGrpSpPr>
          <p:cNvPr id="17" name="Groupe 2">
            <a:extLst>
              <a:ext uri="{FF2B5EF4-FFF2-40B4-BE49-F238E27FC236}">
                <a16:creationId xmlns:a16="http://schemas.microsoft.com/office/drawing/2014/main" id="{B5078595-1A53-4DB6-89AD-C89327974F5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801807" y="2553260"/>
            <a:ext cx="1631961" cy="730353"/>
            <a:chOff x="215770" y="3100277"/>
            <a:chExt cx="3060086" cy="1453827"/>
          </a:xfrm>
        </p:grpSpPr>
        <p:cxnSp>
          <p:nvCxnSpPr>
            <p:cNvPr id="18" name="Connecteur droit 9">
              <a:extLst>
                <a:ext uri="{FF2B5EF4-FFF2-40B4-BE49-F238E27FC236}">
                  <a16:creationId xmlns:a16="http://schemas.microsoft.com/office/drawing/2014/main" id="{89A83040-96F0-47CB-95A4-58F3745E3588}"/>
                </a:ext>
              </a:extLst>
            </p:cNvPr>
            <p:cNvCxnSpPr/>
            <p:nvPr/>
          </p:nvCxnSpPr>
          <p:spPr bwMode="auto">
            <a:xfrm flipH="1">
              <a:off x="215770" y="4476758"/>
              <a:ext cx="3060086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93AD54E-A0FD-45A0-AF21-F3F290D3DDF5}"/>
                </a:ext>
              </a:extLst>
            </p:cNvPr>
            <p:cNvSpPr/>
            <p:nvPr/>
          </p:nvSpPr>
          <p:spPr bwMode="auto">
            <a:xfrm>
              <a:off x="1465961" y="4423761"/>
              <a:ext cx="121431" cy="13034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/>
            <a:lstStyle/>
            <a:p>
              <a:pPr>
                <a:defRPr/>
              </a:pPr>
              <a:endParaRPr lang="en-GB" kern="0" dirty="0">
                <a:solidFill>
                  <a:srgbClr val="FFFFFF"/>
                </a:solidFill>
                <a:latin typeface="Segoe UI Light" panose="020B0502040204020203" pitchFamily="34" charset="0"/>
              </a:endParaRPr>
            </a:p>
          </p:txBody>
        </p:sp>
        <p:cxnSp>
          <p:nvCxnSpPr>
            <p:cNvPr id="20" name="Connecteur droit 11">
              <a:extLst>
                <a:ext uri="{FF2B5EF4-FFF2-40B4-BE49-F238E27FC236}">
                  <a16:creationId xmlns:a16="http://schemas.microsoft.com/office/drawing/2014/main" id="{F6618DE0-3D68-497F-B81A-5DAEDB0B9C0F}"/>
                </a:ext>
              </a:extLst>
            </p:cNvPr>
            <p:cNvCxnSpPr/>
            <p:nvPr/>
          </p:nvCxnSpPr>
          <p:spPr>
            <a:xfrm flipV="1">
              <a:off x="1530997" y="3100277"/>
              <a:ext cx="0" cy="1323483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1" name="Image 12">
              <a:extLst>
                <a:ext uri="{FF2B5EF4-FFF2-40B4-BE49-F238E27FC236}">
                  <a16:creationId xmlns:a16="http://schemas.microsoft.com/office/drawing/2014/main" id="{BF8D9037-F9C1-446F-8B09-28C43D8C4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8892" y="3731457"/>
              <a:ext cx="462729" cy="45526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  <p:pic>
        <p:nvPicPr>
          <p:cNvPr id="24" name="Image 23">
            <a:extLst>
              <a:ext uri="{FF2B5EF4-FFF2-40B4-BE49-F238E27FC236}">
                <a16:creationId xmlns:a16="http://schemas.microsoft.com/office/drawing/2014/main" id="{F0BA4FD0-9306-4385-9289-4C9917A6B9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382" b="48816"/>
          <a:stretch/>
        </p:blipFill>
        <p:spPr>
          <a:xfrm>
            <a:off x="7056734" y="1046738"/>
            <a:ext cx="2469160" cy="149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48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9" grpId="0" animBg="1"/>
      <p:bldP spid="11" grpId="0" uiExpand="1" animBg="1"/>
      <p:bldP spid="12" grpId="0" uiExpand="1" animBg="1"/>
      <p:bldP spid="13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CC0104-10C5-44BB-8F20-D7A1923F706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CH" dirty="0"/>
              <a:t>Digitalisation, l’exemple d’un atelier décolletage connecté 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907755-F439-4FEE-9AAA-318A9737F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134" y="547688"/>
            <a:ext cx="11002433" cy="400050"/>
          </a:xfrm>
        </p:spPr>
        <p:txBody>
          <a:bodyPr/>
          <a:lstStyle/>
          <a:p>
            <a:r>
              <a:rPr lang="en-GB" dirty="0">
                <a:latin typeface="TornosAdelle Th" panose="02000503000000090004" pitchFamily="50" charset="0"/>
              </a:rPr>
              <a:t>Interface </a:t>
            </a:r>
            <a:r>
              <a:rPr lang="en-GB" dirty="0" err="1">
                <a:latin typeface="TornosAdelle Th" panose="02000503000000090004" pitchFamily="50" charset="0"/>
              </a:rPr>
              <a:t>étendue</a:t>
            </a:r>
            <a:r>
              <a:rPr lang="en-GB" dirty="0">
                <a:latin typeface="TornosAdelle Th" panose="02000503000000090004" pitchFamily="50" charset="0"/>
              </a:rPr>
              <a:t> TISIS avec </a:t>
            </a:r>
            <a:r>
              <a:rPr lang="en-GB" dirty="0" err="1">
                <a:latin typeface="TornosAdelle Th" panose="02000503000000090004" pitchFamily="50" charset="0"/>
              </a:rPr>
              <a:t>système</a:t>
            </a:r>
            <a:r>
              <a:rPr lang="en-GB" dirty="0">
                <a:latin typeface="TornosAdelle Th" panose="02000503000000090004" pitchFamily="50" charset="0"/>
              </a:rPr>
              <a:t> de </a:t>
            </a:r>
            <a:r>
              <a:rPr lang="en-GB" dirty="0" err="1">
                <a:latin typeface="TornosAdelle Th" panose="02000503000000090004" pitchFamily="50" charset="0"/>
              </a:rPr>
              <a:t>mesure</a:t>
            </a:r>
            <a:r>
              <a:rPr lang="en-GB" dirty="0">
                <a:latin typeface="TornosAdelle Th" panose="02000503000000090004" pitchFamily="50" charset="0"/>
              </a:rPr>
              <a:t> </a:t>
            </a:r>
            <a:r>
              <a:rPr lang="en-GB" dirty="0" err="1">
                <a:latin typeface="TornosAdelle Th" panose="02000503000000090004" pitchFamily="50" charset="0"/>
              </a:rPr>
              <a:t>Sylvac</a:t>
            </a:r>
            <a:endParaRPr lang="en-GB" dirty="0"/>
          </a:p>
        </p:txBody>
      </p:sp>
      <p:pic>
        <p:nvPicPr>
          <p:cNvPr id="1026" name="Picture 2" descr="https://www.sylvac.ch/images/stories/virtuemart/product/NEW_Sylvac_Scan_S1455.png">
            <a:extLst>
              <a:ext uri="{FF2B5EF4-FFF2-40B4-BE49-F238E27FC236}">
                <a16:creationId xmlns:a16="http://schemas.microsoft.com/office/drawing/2014/main" id="{53A3C0D4-B1E1-48B8-A1F3-333EF91005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3" t="9547" r="13119" b="6005"/>
          <a:stretch/>
        </p:blipFill>
        <p:spPr bwMode="auto">
          <a:xfrm>
            <a:off x="10585424" y="2680681"/>
            <a:ext cx="1005442" cy="124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964760-22A9-43A1-BEB3-3C8CB6649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5688" y="4048204"/>
            <a:ext cx="2521843" cy="211645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2489E32-6B46-4B69-B917-1F359BBB0D8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0172" y="4191703"/>
            <a:ext cx="1321017" cy="2664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01416F2-592D-4F4E-B344-2A779F7462E6}"/>
              </a:ext>
            </a:extLst>
          </p:cNvPr>
          <p:cNvSpPr/>
          <p:nvPr/>
        </p:nvSpPr>
        <p:spPr>
          <a:xfrm>
            <a:off x="310255" y="4706079"/>
            <a:ext cx="3440839" cy="355900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MODULE PRINCIPAL : Surveillance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7AE6F1F-C640-4556-A8C8-745A9AC260A4}"/>
              </a:ext>
            </a:extLst>
          </p:cNvPr>
          <p:cNvSpPr/>
          <p:nvPr/>
        </p:nvSpPr>
        <p:spPr>
          <a:xfrm>
            <a:off x="1065465" y="5310870"/>
            <a:ext cx="2406372" cy="360000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200" dirty="0">
                <a:solidFill>
                  <a:srgbClr val="FFFFFF"/>
                </a:solidFill>
              </a:rPr>
              <a:t>SOUS-MODULE 1 : CONFIGURATION DE LA PRODUCTION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8E442BB-EB16-4700-AC1B-9D9995F29008}"/>
              </a:ext>
            </a:extLst>
          </p:cNvPr>
          <p:cNvSpPr/>
          <p:nvPr/>
        </p:nvSpPr>
        <p:spPr>
          <a:xfrm>
            <a:off x="1065466" y="5840972"/>
            <a:ext cx="2406371" cy="360000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200" dirty="0">
                <a:solidFill>
                  <a:srgbClr val="FFFFFF"/>
                </a:solidFill>
              </a:rPr>
              <a:t>SOUS-MODULE 2 : USURE EXTERNE DES OUTILS</a:t>
            </a:r>
          </a:p>
        </p:txBody>
      </p:sp>
      <p:sp>
        <p:nvSpPr>
          <p:cNvPr id="25" name="Arrow: Bent-Up 24">
            <a:extLst>
              <a:ext uri="{FF2B5EF4-FFF2-40B4-BE49-F238E27FC236}">
                <a16:creationId xmlns:a16="http://schemas.microsoft.com/office/drawing/2014/main" id="{183EBA36-A6DE-4E6D-8C1A-004CDDAF4525}"/>
              </a:ext>
            </a:extLst>
          </p:cNvPr>
          <p:cNvSpPr/>
          <p:nvPr/>
        </p:nvSpPr>
        <p:spPr>
          <a:xfrm rot="5400000">
            <a:off x="236938" y="4924942"/>
            <a:ext cx="735080" cy="588445"/>
          </a:xfrm>
          <a:prstGeom prst="bentUpArrow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ornosAccordAlt-L"/>
              <a:ea typeface="+mn-ea"/>
              <a:cs typeface="+mn-cs"/>
            </a:endParaRPr>
          </a:p>
        </p:txBody>
      </p:sp>
      <p:sp>
        <p:nvSpPr>
          <p:cNvPr id="26" name="Arrow: Bent-Up 25">
            <a:extLst>
              <a:ext uri="{FF2B5EF4-FFF2-40B4-BE49-F238E27FC236}">
                <a16:creationId xmlns:a16="http://schemas.microsoft.com/office/drawing/2014/main" id="{F60537F7-FE99-4DB0-8539-86B4486BD71D}"/>
              </a:ext>
            </a:extLst>
          </p:cNvPr>
          <p:cNvSpPr/>
          <p:nvPr/>
        </p:nvSpPr>
        <p:spPr>
          <a:xfrm rot="5400000">
            <a:off x="-110120" y="5129239"/>
            <a:ext cx="1429196" cy="588445"/>
          </a:xfrm>
          <a:prstGeom prst="bentUpArrow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ornosAccordAlt-L"/>
              <a:ea typeface="+mn-ea"/>
              <a:cs typeface="+mn-cs"/>
            </a:endParaRPr>
          </a:p>
        </p:txBody>
      </p:sp>
      <p:grpSp>
        <p:nvGrpSpPr>
          <p:cNvPr id="27" name="Groupe 2">
            <a:extLst>
              <a:ext uri="{FF2B5EF4-FFF2-40B4-BE49-F238E27FC236}">
                <a16:creationId xmlns:a16="http://schemas.microsoft.com/office/drawing/2014/main" id="{EC540361-234A-4566-AE90-D845B3EA418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36067" y="2757921"/>
            <a:ext cx="9014697" cy="730353"/>
            <a:chOff x="215772" y="3111191"/>
            <a:chExt cx="18570797" cy="1453827"/>
          </a:xfrm>
        </p:grpSpPr>
        <p:cxnSp>
          <p:nvCxnSpPr>
            <p:cNvPr id="28" name="Connecteur droit 9">
              <a:extLst>
                <a:ext uri="{FF2B5EF4-FFF2-40B4-BE49-F238E27FC236}">
                  <a16:creationId xmlns:a16="http://schemas.microsoft.com/office/drawing/2014/main" id="{2E7D8FEE-2FE0-4332-B218-A536CE08EB74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215772" y="4476758"/>
              <a:ext cx="18570797" cy="10391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6640938-DA6E-4752-84F3-9BDF1BD578E7}"/>
                </a:ext>
              </a:extLst>
            </p:cNvPr>
            <p:cNvSpPr/>
            <p:nvPr/>
          </p:nvSpPr>
          <p:spPr bwMode="auto">
            <a:xfrm>
              <a:off x="4829739" y="4434675"/>
              <a:ext cx="121430" cy="13034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+mn-cs"/>
              </a:endParaRPr>
            </a:p>
          </p:txBody>
        </p:sp>
        <p:cxnSp>
          <p:nvCxnSpPr>
            <p:cNvPr id="43" name="Connecteur droit 11">
              <a:extLst>
                <a:ext uri="{FF2B5EF4-FFF2-40B4-BE49-F238E27FC236}">
                  <a16:creationId xmlns:a16="http://schemas.microsoft.com/office/drawing/2014/main" id="{F9B34482-F610-4C3A-BC01-DC26F9A1C8D7}"/>
                </a:ext>
              </a:extLst>
            </p:cNvPr>
            <p:cNvCxnSpPr/>
            <p:nvPr/>
          </p:nvCxnSpPr>
          <p:spPr>
            <a:xfrm flipV="1">
              <a:off x="4894775" y="3111191"/>
              <a:ext cx="0" cy="1323483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6D47003-4CB3-460A-BCC9-44F149EDA82E}"/>
              </a:ext>
            </a:extLst>
          </p:cNvPr>
          <p:cNvGrpSpPr/>
          <p:nvPr/>
        </p:nvGrpSpPr>
        <p:grpSpPr>
          <a:xfrm>
            <a:off x="8268447" y="3431172"/>
            <a:ext cx="58945" cy="677637"/>
            <a:chOff x="8268447" y="3431172"/>
            <a:chExt cx="58945" cy="677637"/>
          </a:xfrm>
        </p:grpSpPr>
        <p:cxnSp>
          <p:nvCxnSpPr>
            <p:cNvPr id="34" name="Connecteur droit 11">
              <a:extLst>
                <a:ext uri="{FF2B5EF4-FFF2-40B4-BE49-F238E27FC236}">
                  <a16:creationId xmlns:a16="http://schemas.microsoft.com/office/drawing/2014/main" id="{F1A31A20-8272-4973-B2C4-A0EAB3727D21}"/>
                </a:ext>
              </a:extLst>
            </p:cNvPr>
            <p:cNvCxnSpPr/>
            <p:nvPr/>
          </p:nvCxnSpPr>
          <p:spPr bwMode="auto">
            <a:xfrm flipV="1">
              <a:off x="8290763" y="3443936"/>
              <a:ext cx="0" cy="664873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4BD1DA9-73D0-4C05-848C-E317DA0965E9}"/>
                </a:ext>
              </a:extLst>
            </p:cNvPr>
            <p:cNvSpPr/>
            <p:nvPr/>
          </p:nvSpPr>
          <p:spPr bwMode="auto">
            <a:xfrm>
              <a:off x="8268447" y="3431172"/>
              <a:ext cx="58945" cy="654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+mn-cs"/>
              </a:endParaRP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17632E66-7264-4A90-B81F-00ECF149054C}"/>
              </a:ext>
            </a:extLst>
          </p:cNvPr>
          <p:cNvSpPr/>
          <p:nvPr/>
        </p:nvSpPr>
        <p:spPr>
          <a:xfrm>
            <a:off x="310255" y="3724821"/>
            <a:ext cx="3440838" cy="369332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ornosAccordAlt-L"/>
                <a:ea typeface="+mn-ea"/>
                <a:cs typeface="Arial" charset="0"/>
              </a:rPr>
              <a:t>TISIS Connectivity Pack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96FE7E9-837F-4A5F-A75D-D421BEA3D48B}"/>
              </a:ext>
            </a:extLst>
          </p:cNvPr>
          <p:cNvSpPr/>
          <p:nvPr/>
        </p:nvSpPr>
        <p:spPr>
          <a:xfrm>
            <a:off x="313539" y="4140237"/>
            <a:ext cx="3440838" cy="369332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ornosAccordAlt-L"/>
                <a:ea typeface="+mn-ea"/>
                <a:cs typeface="Arial" charset="0"/>
              </a:rPr>
              <a:t>TISIS Extended Interface Option</a:t>
            </a:r>
          </a:p>
        </p:txBody>
      </p: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D5F11248-51E9-4A9E-A8DE-5739AF6B3577}"/>
              </a:ext>
            </a:extLst>
          </p:cNvPr>
          <p:cNvCxnSpPr>
            <a:cxnSpLocks/>
          </p:cNvCxnSpPr>
          <p:nvPr/>
        </p:nvCxnSpPr>
        <p:spPr>
          <a:xfrm flipV="1">
            <a:off x="3533876" y="6115916"/>
            <a:ext cx="4892635" cy="1"/>
          </a:xfrm>
          <a:prstGeom prst="bentConnector3">
            <a:avLst>
              <a:gd name="adj1" fmla="val 50000"/>
            </a:avLst>
          </a:prstGeom>
          <a:ln>
            <a:headEnd type="arrow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45" name="Picture 44">
            <a:extLst>
              <a:ext uri="{FF2B5EF4-FFF2-40B4-BE49-F238E27FC236}">
                <a16:creationId xmlns:a16="http://schemas.microsoft.com/office/drawing/2014/main" id="{96EE6588-7022-436E-904D-B2ACFFA0A27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9684" y="5791636"/>
            <a:ext cx="1321017" cy="266400"/>
          </a:xfrm>
          <a:prstGeom prst="rect">
            <a:avLst/>
          </a:prstGeom>
        </p:spPr>
      </p:pic>
      <p:pic>
        <p:nvPicPr>
          <p:cNvPr id="12" name="Picture 11" descr="A picture containing projector&#10;&#10;Description automatically generated">
            <a:extLst>
              <a:ext uri="{FF2B5EF4-FFF2-40B4-BE49-F238E27FC236}">
                <a16:creationId xmlns:a16="http://schemas.microsoft.com/office/drawing/2014/main" id="{853124DC-77A3-4F78-A8CA-43BBC8AA85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959" y="764188"/>
            <a:ext cx="1747805" cy="2471241"/>
          </a:xfrm>
          <a:prstGeom prst="rect">
            <a:avLst/>
          </a:prstGeom>
        </p:spPr>
      </p:pic>
      <p:sp>
        <p:nvSpPr>
          <p:cNvPr id="47" name="Footer Placeholder 1">
            <a:extLst>
              <a:ext uri="{FF2B5EF4-FFF2-40B4-BE49-F238E27FC236}">
                <a16:creationId xmlns:a16="http://schemas.microsoft.com/office/drawing/2014/main" id="{728E58C4-1B55-4262-AD52-1BCCF08DD27B}"/>
              </a:ext>
            </a:extLst>
          </p:cNvPr>
          <p:cNvSpPr txBox="1">
            <a:spLocks/>
          </p:cNvSpPr>
          <p:nvPr/>
        </p:nvSpPr>
        <p:spPr bwMode="white">
          <a:xfrm>
            <a:off x="855134" y="6626327"/>
            <a:ext cx="5045075" cy="18415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TornosAccordAlt-L" pitchFamily="2" charset="-128"/>
              </a:rPr>
              <a:t>Michael Dünner - SIAMS+</a:t>
            </a:r>
            <a:endParaRPr lang="en-GB" dirty="0">
              <a:latin typeface="TornosAccordAlt-L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718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animBg="1"/>
      <p:bldP spid="22" grpId="0" uiExpand="1" animBg="1"/>
      <p:bldP spid="23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keep you turning</a:t>
            </a:r>
          </a:p>
        </p:txBody>
      </p:sp>
    </p:spTree>
    <p:extLst>
      <p:ext uri="{BB962C8B-B14F-4D97-AF65-F5344CB8AC3E}">
        <p14:creationId xmlns:p14="http://schemas.microsoft.com/office/powerpoint/2010/main" val="2321497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939361" y="5230287"/>
            <a:ext cx="6477946" cy="369332"/>
          </a:xfrm>
        </p:spPr>
        <p:txBody>
          <a:bodyPr>
            <a:spAutoFit/>
          </a:bodyPr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35761" y="4197524"/>
            <a:ext cx="6481415" cy="984885"/>
          </a:xfrm>
        </p:spPr>
        <p:txBody>
          <a:bodyPr/>
          <a:lstStyle/>
          <a:p>
            <a:r>
              <a:rPr lang="en-GB" dirty="0"/>
              <a:t>Merci de votre </a:t>
            </a:r>
            <a:br>
              <a:rPr lang="en-GB" dirty="0"/>
            </a:br>
            <a:r>
              <a:rPr lang="en-GB"/>
              <a:t>attention.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26677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FooterBan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HiderBookmark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ontentBack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Hider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ONIMAGE" val="True"/>
  <p:tag name="SHAPETYPE" val="Bookmark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ckground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ckground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LVAL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LVAL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ookmark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ck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ck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HiderLogo"/>
</p:tagLst>
</file>

<file path=ppt/theme/theme1.xml><?xml version="1.0" encoding="utf-8"?>
<a:theme xmlns:a="http://schemas.openxmlformats.org/drawingml/2006/main" name="1_Tornos">
  <a:themeElements>
    <a:clrScheme name="Tornos - Neutral">
      <a:dk1>
        <a:srgbClr val="000000"/>
      </a:dk1>
      <a:lt1>
        <a:srgbClr val="FFFFFF"/>
      </a:lt1>
      <a:dk2>
        <a:srgbClr val="244C5A"/>
      </a:dk2>
      <a:lt2>
        <a:srgbClr val="AFA96E"/>
      </a:lt2>
      <a:accent1>
        <a:srgbClr val="AFA96E"/>
      </a:accent1>
      <a:accent2>
        <a:srgbClr val="244C5A"/>
      </a:accent2>
      <a:accent3>
        <a:srgbClr val="FE5000"/>
      </a:accent3>
      <a:accent4>
        <a:srgbClr val="003B49"/>
      </a:accent4>
      <a:accent5>
        <a:srgbClr val="C8102E"/>
      </a:accent5>
      <a:accent6>
        <a:srgbClr val="B1B3B3"/>
      </a:accent6>
      <a:hlink>
        <a:srgbClr val="003B49"/>
      </a:hlink>
      <a:folHlink>
        <a:srgbClr val="244C5A"/>
      </a:folHlink>
    </a:clrScheme>
    <a:fontScheme name="Personnalisé 1">
      <a:majorFont>
        <a:latin typeface="TornosAdelle Th"/>
        <a:ea typeface=""/>
        <a:cs typeface=""/>
      </a:majorFont>
      <a:minorFont>
        <a:latin typeface="TornosAccordAlt-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16_9 TORNOS SW.potx" id="{EDCAEFD2-A707-41D8-AD0A-F983265040ED}" vid="{169006D1-CF0A-4307-93DA-2965F897A0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5FF4834CF4BE41BBC2F24CD94CDAB7" ma:contentTypeVersion="12" ma:contentTypeDescription="Crée un document." ma:contentTypeScope="" ma:versionID="6e5acb2c0e413f5ace6bd3b5be18f4cc">
  <xsd:schema xmlns:xsd="http://www.w3.org/2001/XMLSchema" xmlns:xs="http://www.w3.org/2001/XMLSchema" xmlns:p="http://schemas.microsoft.com/office/2006/metadata/properties" xmlns:ns2="b488553e-6e89-4d7f-b083-a71e37a7962f" xmlns:ns3="8d1db0f9-2c65-4ee1-8756-13fa477d36b7" targetNamespace="http://schemas.microsoft.com/office/2006/metadata/properties" ma:root="true" ma:fieldsID="3bd505a57ff93de75d3758080dc053a5" ns2:_="" ns3:_="">
    <xsd:import namespace="b488553e-6e89-4d7f-b083-a71e37a7962f"/>
    <xsd:import namespace="8d1db0f9-2c65-4ee1-8756-13fa477d36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88553e-6e89-4d7f-b083-a71e37a796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1db0f9-2c65-4ee1-8756-13fa477d36b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0BBA03E-3637-426F-95BD-D20283AD4E37}"/>
</file>

<file path=customXml/itemProps2.xml><?xml version="1.0" encoding="utf-8"?>
<ds:datastoreItem xmlns:ds="http://schemas.openxmlformats.org/officeDocument/2006/customXml" ds:itemID="{B6A150DA-2E05-4EF9-8929-95C15862656E}"/>
</file>

<file path=customXml/itemProps3.xml><?xml version="1.0" encoding="utf-8"?>
<ds:datastoreItem xmlns:ds="http://schemas.openxmlformats.org/officeDocument/2006/customXml" ds:itemID="{DE338CDF-22EA-4AF2-87BB-7E3317F4DDA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273</Words>
  <Application>Microsoft Office PowerPoint</Application>
  <PresentationFormat>Widescreen</PresentationFormat>
  <Paragraphs>55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TornosAccordAlt-L</vt:lpstr>
      <vt:lpstr>Calibri</vt:lpstr>
      <vt:lpstr>Segoe UI Light</vt:lpstr>
      <vt:lpstr>TornosAdelle Th</vt:lpstr>
      <vt:lpstr>Wingdings</vt:lpstr>
      <vt:lpstr>1_Tornos</vt:lpstr>
      <vt:lpstr>TISIS Tornos ISO Swiss Integrated Solution</vt:lpstr>
      <vt:lpstr>TISIS : Histoire et héritage</vt:lpstr>
      <vt:lpstr>Caractéristiques de TISIS </vt:lpstr>
      <vt:lpstr>TISIS Industrie 4.0</vt:lpstr>
      <vt:lpstr>Interface étendue TISIS avec système de mesure Sylvac</vt:lpstr>
      <vt:lpstr>We keep you turning</vt:lpstr>
      <vt:lpstr>Merci de votre  attention.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Interface with Sylvac Measuring System</dc:title>
  <dc:creator>Neuenschwander Patrick</dc:creator>
  <cp:lastModifiedBy>Renggli Brice</cp:lastModifiedBy>
  <cp:revision>13</cp:revision>
  <dcterms:created xsi:type="dcterms:W3CDTF">2021-04-28T13:36:10Z</dcterms:created>
  <dcterms:modified xsi:type="dcterms:W3CDTF">2021-04-29T10:31:31Z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0x010100635FF4834CF4BE41BBC2F24CD94CDAB7</vt:lpwstr>
  </property>
</Properties>
</file>