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sldIdLst>
    <p:sldId id="272" r:id="rId2"/>
    <p:sldId id="263" r:id="rId3"/>
    <p:sldId id="275" r:id="rId4"/>
    <p:sldId id="257" r:id="rId5"/>
    <p:sldId id="265" r:id="rId6"/>
    <p:sldId id="270" r:id="rId7"/>
    <p:sldId id="274" r:id="rId8"/>
  </p:sldIdLst>
  <p:sldSz cx="11522075" cy="6480175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6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79295" autoAdjust="0"/>
  </p:normalViewPr>
  <p:slideViewPr>
    <p:cSldViewPr snapToGrid="0" snapToObjects="1">
      <p:cViewPr varScale="1">
        <p:scale>
          <a:sx n="109" d="100"/>
          <a:sy n="109" d="100"/>
        </p:scale>
        <p:origin x="600" y="108"/>
      </p:cViewPr>
      <p:guideLst>
        <p:guide orient="horz" pos="2046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257B97-9BCB-434C-B2E2-2DE73F24CD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967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résumé,</a:t>
            </a:r>
            <a:r>
              <a:rPr lang="fr-FR" baseline="0" dirty="0"/>
              <a:t> plus de bonne pièces à la fin du jour et travailler très calme.</a:t>
            </a:r>
          </a:p>
          <a:p>
            <a:r>
              <a:rPr lang="fr-FR" baseline="0" dirty="0"/>
              <a:t>Deux objectives, qui nous accompagner sur tout notre vie avec la production.</a:t>
            </a:r>
          </a:p>
          <a:p>
            <a:r>
              <a:rPr lang="fr-FR" dirty="0"/>
              <a:t>Une automate travaille toujours</a:t>
            </a:r>
            <a:r>
              <a:rPr lang="fr-FR" baseline="0" dirty="0"/>
              <a:t> dans la même cadence, sans café, sans vacance, sans la pause et dans 4 shifts…</a:t>
            </a:r>
            <a:endParaRPr lang="fr-FR" dirty="0"/>
          </a:p>
          <a:p>
            <a:r>
              <a:rPr lang="fr-FR" dirty="0"/>
              <a:t>Vous deviendrez encore plus compétitif.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257B97-9BCB-434C-B2E2-2DE73F24CDDE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89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Nous voulons trouver une solution qui est adapter à votre besoin.</a:t>
            </a:r>
          </a:p>
          <a:p>
            <a:r>
              <a:rPr lang="fr-FR" dirty="0"/>
              <a:t>Définir une famille de pièces</a:t>
            </a:r>
            <a:r>
              <a:rPr lang="fr-FR" baseline="0" dirty="0"/>
              <a:t> et t</a:t>
            </a:r>
            <a:r>
              <a:rPr lang="fr-FR" dirty="0"/>
              <a:t>rouver la bonne procédure, ensemble avec vous.</a:t>
            </a:r>
          </a:p>
          <a:p>
            <a:r>
              <a:rPr lang="fr-FR" dirty="0"/>
              <a:t>Discuter</a:t>
            </a:r>
            <a:r>
              <a:rPr lang="fr-FR" baseline="0" dirty="0"/>
              <a:t> des suggestions et faire enfin la meilleure solution.</a:t>
            </a:r>
          </a:p>
          <a:p>
            <a:r>
              <a:rPr lang="fr-FR" baseline="0" dirty="0"/>
              <a:t>Newemag reste à votre côté, juste à la fin de projet.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257B97-9BCB-434C-B2E2-2DE73F24CDD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67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Chargées et déchargées</a:t>
            </a:r>
            <a:r>
              <a:rPr lang="fr-FR" baseline="0" noProof="0" dirty="0"/>
              <a:t> des pièces directes avec une préhenseur.</a:t>
            </a:r>
          </a:p>
          <a:p>
            <a:r>
              <a:rPr lang="fr-FR" baseline="0" noProof="0" dirty="0"/>
              <a:t>Fixer les pièces sur une palette et chargées /déchargées les palettes.</a:t>
            </a:r>
          </a:p>
          <a:p>
            <a:r>
              <a:rPr lang="fr-FR" baseline="0" noProof="0" dirty="0"/>
              <a:t>Ou une system mixte?</a:t>
            </a:r>
          </a:p>
          <a:p>
            <a:r>
              <a:rPr lang="fr-FR" noProof="0" dirty="0"/>
              <a:t>Dépende les pièces /famille de pièces, Newemag vous aide de choisir la bonne solution.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257B97-9BCB-434C-B2E2-2DE73F24CDD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95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Pourquoi</a:t>
            </a:r>
            <a:r>
              <a:rPr lang="fr-FR" baseline="0" noProof="0" dirty="0"/>
              <a:t> Newemag a fait une system pour la </a:t>
            </a:r>
            <a:r>
              <a:rPr lang="fr-FR" baseline="0" noProof="0" dirty="0" err="1"/>
              <a:t>Miyano</a:t>
            </a:r>
            <a:r>
              <a:rPr lang="fr-FR" baseline="0" noProof="0" dirty="0"/>
              <a:t>?</a:t>
            </a:r>
          </a:p>
          <a:p>
            <a:r>
              <a:rPr lang="fr-FR" baseline="0" noProof="0" dirty="0"/>
              <a:t>Sur marchée vous trouvez plusieurs systèmes.</a:t>
            </a:r>
          </a:p>
          <a:p>
            <a:r>
              <a:rPr lang="fr-FR" baseline="0" noProof="0" dirty="0"/>
              <a:t>Mais Newemag s'est fixé des objectifs.</a:t>
            </a:r>
          </a:p>
          <a:p>
            <a:r>
              <a:rPr lang="fr-FR" baseline="0" noProof="0" dirty="0"/>
              <a:t>(Points dans feuilles)</a:t>
            </a:r>
          </a:p>
          <a:p>
            <a:r>
              <a:rPr lang="fr-FR" baseline="0" noProof="0" dirty="0"/>
              <a:t>Pour arriver les buts, la seule solution et de faire le system nous-même, 100% adapter à la machine </a:t>
            </a:r>
            <a:r>
              <a:rPr lang="fr-FR" baseline="0" noProof="0" dirty="0" err="1"/>
              <a:t>Miyano</a:t>
            </a:r>
            <a:r>
              <a:rPr lang="fr-FR" baseline="0" noProof="0" dirty="0"/>
              <a:t>.</a:t>
            </a:r>
            <a:endParaRPr lang="fr-FR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257B97-9BCB-434C-B2E2-2DE73F24CDDE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63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Aucune restriction</a:t>
            </a:r>
            <a:r>
              <a:rPr lang="fr-FR" baseline="0" noProof="0" dirty="0"/>
              <a:t> pour l’accessoires.</a:t>
            </a:r>
          </a:p>
          <a:p>
            <a:r>
              <a:rPr lang="fr-FR" baseline="0" noProof="0" dirty="0"/>
              <a:t>Aucune restriction pour l’opérateur. S´il change inserts, outils, faite le mis en train, etc.</a:t>
            </a:r>
            <a:endParaRPr lang="fr-FR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257B97-9BCB-434C-B2E2-2DE73F24CDD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848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H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/>
              <a:t>Des questions? Vous nous trouvez</a:t>
            </a:r>
            <a:r>
              <a:rPr lang="fr-CH" sz="1200" baseline="0" dirty="0"/>
              <a:t> aussi dans le chat.</a:t>
            </a:r>
            <a:endParaRPr lang="fr-CH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Également sur notre page d'accueil (</a:t>
            </a:r>
            <a:r>
              <a:rPr lang="fr-FR" sz="1200" dirty="0" err="1"/>
              <a:t>aceui</a:t>
            </a:r>
            <a:r>
              <a:rPr lang="fr-FR" sz="1200" dirty="0"/>
              <a:t>), vous trouvez plus des détails et aussi des films et exemples.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/>
              <a:t>Je vous remercie pour votre attention, n’hésitez pas à visiter notre centre technique à </a:t>
            </a:r>
            <a:r>
              <a:rPr lang="fr-CH" sz="1200" dirty="0" err="1"/>
              <a:t>Eschenbach</a:t>
            </a:r>
            <a:r>
              <a:rPr lang="fr-CH" sz="1200" dirty="0"/>
              <a:t> ou nous exposons des machines et des concepts d’automatisation les plus innovantes.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/>
              <a:t>Merci!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200" dirty="0"/>
          </a:p>
          <a:p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257B97-9BCB-434C-B2E2-2DE73F24CDD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56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3242273"/>
      </p:ext>
    </p:extLst>
  </p:cSld>
  <p:clrMapOvr>
    <a:masterClrMapping/>
  </p:clrMapOvr>
  <p:transition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76263" y="1511300"/>
            <a:ext cx="10369550" cy="4276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1830458"/>
      </p:ext>
    </p:extLst>
  </p:cSld>
  <p:clrMapOvr>
    <a:masterClrMapping/>
  </p:clrMapOvr>
  <p:transition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5101587"/>
      </p:ext>
    </p:extLst>
  </p:cSld>
  <p:clrMapOvr>
    <a:masterClrMapping/>
  </p:clrMapOvr>
  <p:transition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76263" y="258763"/>
            <a:ext cx="10369550" cy="5529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1517135"/>
      </p:ext>
    </p:extLst>
  </p:cSld>
  <p:clrMapOvr>
    <a:masterClrMapping/>
  </p:clrMapOvr>
  <p:transition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837238" y="1511300"/>
            <a:ext cx="5108575" cy="2062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837238" y="3725863"/>
            <a:ext cx="5108575" cy="206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5215949"/>
      </p:ext>
    </p:extLst>
  </p:cSld>
  <p:clrMapOvr>
    <a:masterClrMapping/>
  </p:clrMapOvr>
  <p:transition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6263" y="1511300"/>
            <a:ext cx="10369550" cy="4276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9CBF5AF-1D93-40B5-91A4-EA83000CB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426" y="5857992"/>
            <a:ext cx="2428708" cy="36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59129"/>
      </p:ext>
    </p:extLst>
  </p:cSld>
  <p:clrMapOvr>
    <a:masterClrMapping/>
  </p:clrMapOvr>
  <p:transition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97090745"/>
      </p:ext>
    </p:extLst>
  </p:cSld>
  <p:clrMapOvr>
    <a:masterClrMapping/>
  </p:clrMapOvr>
  <p:transition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6745241"/>
      </p:ext>
    </p:extLst>
  </p:cSld>
  <p:clrMapOvr>
    <a:masterClrMapping/>
  </p:clrMapOvr>
  <p:transition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6151775"/>
      </p:ext>
    </p:extLst>
  </p:cSld>
  <p:clrMapOvr>
    <a:masterClrMapping/>
  </p:clrMapOvr>
  <p:transition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6558387"/>
      </p:ext>
    </p:extLst>
  </p:cSld>
  <p:clrMapOvr>
    <a:masterClrMapping/>
  </p:clrMapOvr>
  <p:transition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94992"/>
      </p:ext>
    </p:extLst>
  </p:cSld>
  <p:clrMapOvr>
    <a:masterClrMapping/>
  </p:clrMapOvr>
  <p:transition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12023228"/>
      </p:ext>
    </p:extLst>
  </p:cSld>
  <p:clrMapOvr>
    <a:masterClrMapping/>
  </p:clrMapOvr>
  <p:transition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0813973"/>
      </p:ext>
    </p:extLst>
  </p:cSld>
  <p:clrMapOvr>
    <a:masterClrMapping/>
  </p:clrMapOvr>
  <p:transition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1522075" cy="993775"/>
          </a:xfrm>
          <a:prstGeom prst="rect">
            <a:avLst/>
          </a:prstGeom>
          <a:solidFill>
            <a:srgbClr val="D4003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advTm="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iyButler_DE_neu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295919C-4393-4B00-AB97-D17111CB3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12" y="1394120"/>
            <a:ext cx="6217196" cy="414687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0364C11-52D9-46DD-AB10-B3EF1DB5F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46" y="2760197"/>
            <a:ext cx="2732460" cy="182164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0C51C147-E36D-4E60-838F-962846BC1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1" y="258763"/>
            <a:ext cx="10635262" cy="1081087"/>
          </a:xfrm>
        </p:spPr>
        <p:txBody>
          <a:bodyPr/>
          <a:lstStyle/>
          <a:p>
            <a:pPr algn="l"/>
            <a:r>
              <a:rPr lang="de-CH" sz="3600" dirty="0">
                <a:solidFill>
                  <a:schemeClr val="bg1"/>
                </a:solidFill>
              </a:rPr>
              <a:t>Automatisation </a:t>
            </a:r>
            <a:r>
              <a:rPr lang="de-CH" sz="3600" dirty="0" err="1">
                <a:solidFill>
                  <a:schemeClr val="bg1"/>
                </a:solidFill>
              </a:rPr>
              <a:t>sur</a:t>
            </a:r>
            <a:r>
              <a:rPr lang="de-CH" sz="3600" dirty="0">
                <a:solidFill>
                  <a:schemeClr val="bg1"/>
                </a:solidFill>
              </a:rPr>
              <a:t> </a:t>
            </a:r>
            <a:r>
              <a:rPr lang="de-CH" sz="3600" dirty="0" err="1">
                <a:solidFill>
                  <a:schemeClr val="bg1"/>
                </a:solidFill>
              </a:rPr>
              <a:t>mesure</a:t>
            </a:r>
            <a:endParaRPr lang="de-CH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45347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BD670AA-E52A-4E44-83FA-A02D4FAD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1" y="258763"/>
            <a:ext cx="10635262" cy="1081087"/>
          </a:xfrm>
        </p:spPr>
        <p:txBody>
          <a:bodyPr/>
          <a:lstStyle/>
          <a:p>
            <a:pPr algn="l"/>
            <a:r>
              <a:rPr lang="de-CH" sz="3600" dirty="0" err="1">
                <a:solidFill>
                  <a:schemeClr val="bg1"/>
                </a:solidFill>
              </a:rPr>
              <a:t>Pourquoi</a:t>
            </a:r>
            <a:r>
              <a:rPr lang="de-CH" sz="3600" dirty="0">
                <a:solidFill>
                  <a:schemeClr val="bg1"/>
                </a:solidFill>
              </a:rPr>
              <a:t> </a:t>
            </a:r>
            <a:r>
              <a:rPr lang="de-CH" sz="3600" dirty="0" err="1">
                <a:solidFill>
                  <a:schemeClr val="bg1"/>
                </a:solidFill>
              </a:rPr>
              <a:t>l’automatisation</a:t>
            </a:r>
            <a:r>
              <a:rPr lang="de-CH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8898700-6355-4BCC-B844-EEF15EB1087A}"/>
              </a:ext>
            </a:extLst>
          </p:cNvPr>
          <p:cNvSpPr txBox="1"/>
          <p:nvPr/>
        </p:nvSpPr>
        <p:spPr>
          <a:xfrm>
            <a:off x="653143" y="1698171"/>
            <a:ext cx="81115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Amélioration des processus au moyen de la technologie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err="1"/>
              <a:t>Moins</a:t>
            </a:r>
            <a:r>
              <a:rPr lang="de-CH" sz="2400" dirty="0"/>
              <a:t> </a:t>
            </a:r>
            <a:r>
              <a:rPr lang="de-CH" sz="2400" dirty="0" err="1"/>
              <a:t>d’erreurs</a:t>
            </a:r>
            <a:r>
              <a:rPr lang="de-CH" sz="2400" dirty="0"/>
              <a:t> </a:t>
            </a:r>
            <a:r>
              <a:rPr lang="de-CH" sz="2400" dirty="0" err="1"/>
              <a:t>d'usinage</a:t>
            </a:r>
            <a:endParaRPr lang="de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Moins de temps / charge de travail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24 / 7 – </a:t>
            </a:r>
            <a:r>
              <a:rPr lang="fr-FR" sz="2400" dirty="0"/>
              <a:t>Production avec moins de main-d'œuvre</a:t>
            </a:r>
            <a:endParaRPr lang="de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Plus de bonnes pièces par unité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Plus compétitif</a:t>
            </a:r>
            <a:endParaRPr lang="de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400" dirty="0"/>
          </a:p>
          <a:p>
            <a:endParaRPr lang="fr-FR" sz="2400" b="1" dirty="0"/>
          </a:p>
          <a:p>
            <a:r>
              <a:rPr lang="fr-FR" sz="2400" b="1" dirty="0"/>
              <a:t>Vous êtes l'un des gagnants à l'avenir !</a:t>
            </a: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6E6D0B-B7E4-4649-91EC-A2C7642AD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993" y="3372885"/>
            <a:ext cx="3448224" cy="229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9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BD670AA-E52A-4E44-83FA-A02D4FAD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1" y="258763"/>
            <a:ext cx="10635262" cy="1081087"/>
          </a:xfrm>
        </p:spPr>
        <p:txBody>
          <a:bodyPr/>
          <a:lstStyle/>
          <a:p>
            <a:pPr algn="l"/>
            <a:r>
              <a:rPr lang="de-CH" sz="3600" dirty="0" err="1">
                <a:solidFill>
                  <a:schemeClr val="bg1"/>
                </a:solidFill>
              </a:rPr>
              <a:t>Pourquoi</a:t>
            </a:r>
            <a:r>
              <a:rPr lang="de-CH" sz="3600" dirty="0">
                <a:solidFill>
                  <a:schemeClr val="bg1"/>
                </a:solidFill>
              </a:rPr>
              <a:t> </a:t>
            </a:r>
            <a:r>
              <a:rPr lang="de-CH" sz="3600" dirty="0" err="1">
                <a:solidFill>
                  <a:schemeClr val="bg1"/>
                </a:solidFill>
              </a:rPr>
              <a:t>l’automatisation</a:t>
            </a:r>
            <a:r>
              <a:rPr lang="de-CH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FC05345-1358-45F8-B5B7-82F718BDADD7}"/>
              </a:ext>
            </a:extLst>
          </p:cNvPr>
          <p:cNvSpPr txBox="1">
            <a:spLocks/>
          </p:cNvSpPr>
          <p:nvPr/>
        </p:nvSpPr>
        <p:spPr>
          <a:xfrm>
            <a:off x="360361" y="1278541"/>
            <a:ext cx="7429623" cy="427752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sz="2400" b="1" u="sng" kern="0" dirty="0"/>
              <a:t>Solution sur mesure pour vos tâches </a:t>
            </a:r>
            <a:r>
              <a:rPr lang="de-CH" sz="2400" b="1" u="sng" kern="0" dirty="0"/>
              <a:t>:</a:t>
            </a:r>
            <a:br>
              <a:rPr lang="de-CH" sz="2400" b="1" u="sng" kern="0" dirty="0"/>
            </a:br>
            <a:br>
              <a:rPr lang="de-CH" sz="2400" b="1" u="sng" kern="0" dirty="0"/>
            </a:br>
            <a:r>
              <a:rPr lang="fr-FR" sz="2400" kern="0" dirty="0"/>
              <a:t>Analyse des besoins dans vos locaux</a:t>
            </a:r>
            <a:br>
              <a:rPr lang="de-CH" sz="2400" kern="0" dirty="0"/>
            </a:br>
            <a:r>
              <a:rPr lang="de-CH" sz="2400" kern="0" dirty="0"/>
              <a:t>-  </a:t>
            </a:r>
            <a:r>
              <a:rPr lang="de-CH" sz="2400" kern="0" dirty="0" err="1"/>
              <a:t>Tâches</a:t>
            </a:r>
            <a:br>
              <a:rPr lang="de-CH" sz="2400" kern="0" dirty="0"/>
            </a:br>
            <a:r>
              <a:rPr lang="de-CH" sz="2400" kern="0" dirty="0"/>
              <a:t>-  </a:t>
            </a:r>
            <a:r>
              <a:rPr lang="de-CH" sz="2400" kern="0" dirty="0" err="1"/>
              <a:t>Définir</a:t>
            </a:r>
            <a:r>
              <a:rPr lang="de-CH" sz="2400" kern="0" dirty="0"/>
              <a:t> </a:t>
            </a:r>
            <a:r>
              <a:rPr lang="de-CH" sz="2400" kern="0" dirty="0" err="1"/>
              <a:t>pièces</a:t>
            </a:r>
            <a:r>
              <a:rPr lang="de-CH" sz="2400" kern="0" dirty="0"/>
              <a:t> à </a:t>
            </a:r>
            <a:r>
              <a:rPr lang="de-CH" sz="2400" kern="0" dirty="0" err="1"/>
              <a:t>usiner</a:t>
            </a:r>
            <a:br>
              <a:rPr lang="de-CH" sz="2400" kern="0" dirty="0"/>
            </a:br>
            <a:r>
              <a:rPr lang="de-CH" sz="2400" kern="0" dirty="0"/>
              <a:t>-  </a:t>
            </a:r>
            <a:r>
              <a:rPr lang="de-CH" sz="2400" kern="0" dirty="0" err="1"/>
              <a:t>Définir</a:t>
            </a:r>
            <a:r>
              <a:rPr lang="de-CH" sz="2400" kern="0" dirty="0"/>
              <a:t> la </a:t>
            </a:r>
            <a:r>
              <a:rPr lang="de-CH" sz="2400" kern="0" dirty="0" err="1"/>
              <a:t>procédure</a:t>
            </a:r>
            <a:br>
              <a:rPr lang="de-CH" sz="2400" kern="0" dirty="0"/>
            </a:br>
            <a:r>
              <a:rPr lang="de-CH" sz="2400" kern="0" dirty="0"/>
              <a:t>-  </a:t>
            </a:r>
            <a:r>
              <a:rPr lang="de-CH" sz="2400" kern="0" dirty="0" err="1"/>
              <a:t>Trouver</a:t>
            </a:r>
            <a:r>
              <a:rPr lang="de-CH" sz="2400" kern="0" dirty="0"/>
              <a:t> des </a:t>
            </a:r>
            <a:r>
              <a:rPr lang="de-CH" sz="2400" kern="0" dirty="0" err="1"/>
              <a:t>idées</a:t>
            </a:r>
            <a:r>
              <a:rPr lang="de-CH" sz="2400" kern="0" dirty="0"/>
              <a:t> </a:t>
            </a:r>
            <a:r>
              <a:rPr lang="de-CH" sz="2400" kern="0" dirty="0" err="1"/>
              <a:t>ensemble</a:t>
            </a:r>
            <a:br>
              <a:rPr lang="de-CH" sz="2400" kern="0" dirty="0"/>
            </a:br>
            <a:r>
              <a:rPr lang="de-CH" sz="2400" kern="0" dirty="0"/>
              <a:t>-  Proposition / </a:t>
            </a:r>
            <a:r>
              <a:rPr lang="de-CH" sz="2400" kern="0" dirty="0" err="1"/>
              <a:t>suggestions</a:t>
            </a:r>
            <a:r>
              <a:rPr lang="de-CH" sz="2400" kern="0" dirty="0"/>
              <a:t> de Newemag</a:t>
            </a:r>
            <a:br>
              <a:rPr lang="de-CH" sz="2400" kern="0" dirty="0"/>
            </a:br>
            <a:br>
              <a:rPr lang="de-CH" sz="2400" kern="0" dirty="0"/>
            </a:br>
            <a:br>
              <a:rPr lang="de-CH" sz="2400" kern="0" dirty="0"/>
            </a:br>
            <a:r>
              <a:rPr lang="fr-FR" sz="2400" b="1" kern="0" dirty="0"/>
              <a:t>Exécution du contrat en tant que maître d’œuvre !</a:t>
            </a:r>
            <a:br>
              <a:rPr lang="de-CH" sz="2400" b="1" u="sng" kern="0" dirty="0"/>
            </a:br>
            <a:endParaRPr lang="de-CH" sz="2400" kern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6BDDD2-B03C-4D09-8170-BFCA2F8F5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080" y="2044647"/>
            <a:ext cx="3913631" cy="261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1FECE-D051-4248-B78B-314510BAD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1" y="258763"/>
            <a:ext cx="10635262" cy="655637"/>
          </a:xfrm>
        </p:spPr>
        <p:txBody>
          <a:bodyPr/>
          <a:lstStyle/>
          <a:p>
            <a:pPr algn="l"/>
            <a:r>
              <a:rPr lang="de-CH" sz="3600" dirty="0" err="1">
                <a:solidFill>
                  <a:schemeClr val="bg1"/>
                </a:solidFill>
              </a:rPr>
              <a:t>Les</a:t>
            </a:r>
            <a:r>
              <a:rPr lang="de-CH" sz="3600" dirty="0">
                <a:solidFill>
                  <a:schemeClr val="bg1"/>
                </a:solidFill>
              </a:rPr>
              <a:t> </a:t>
            </a:r>
            <a:r>
              <a:rPr lang="de-CH" sz="3600" dirty="0" err="1">
                <a:solidFill>
                  <a:schemeClr val="bg1"/>
                </a:solidFill>
              </a:rPr>
              <a:t>automatisations</a:t>
            </a:r>
            <a:r>
              <a:rPr lang="de-CH" sz="3600" dirty="0">
                <a:solidFill>
                  <a:schemeClr val="bg1"/>
                </a:solidFill>
              </a:rPr>
              <a:t> possibles </a:t>
            </a:r>
            <a:r>
              <a:rPr lang="de-CH" sz="3600" dirty="0" err="1">
                <a:solidFill>
                  <a:schemeClr val="bg1"/>
                </a:solidFill>
              </a:rPr>
              <a:t>chez</a:t>
            </a:r>
            <a:r>
              <a:rPr lang="de-CH" sz="3600" dirty="0">
                <a:solidFill>
                  <a:schemeClr val="bg1"/>
                </a:solidFill>
              </a:rPr>
              <a:t> Newemag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4F24B15-1431-4F30-9FAA-77188F62A203}"/>
              </a:ext>
            </a:extLst>
          </p:cNvPr>
          <p:cNvSpPr txBox="1"/>
          <p:nvPr/>
        </p:nvSpPr>
        <p:spPr>
          <a:xfrm>
            <a:off x="390059" y="1234474"/>
            <a:ext cx="3833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Pièces chargées / déchargées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FCCD6B-73DC-440D-96C3-B7AF6410CDBE}"/>
              </a:ext>
            </a:extLst>
          </p:cNvPr>
          <p:cNvSpPr txBox="1"/>
          <p:nvPr/>
        </p:nvSpPr>
        <p:spPr>
          <a:xfrm>
            <a:off x="4851291" y="2329428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/>
              <a:t>Palettisations</a:t>
            </a:r>
            <a:endParaRPr lang="de-CH" sz="20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68C576-8963-4BCC-BA02-B115A45C2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290" y="1259680"/>
            <a:ext cx="4022785" cy="402278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E0A239C-8E45-4A3E-94C3-ED83E336AFCB}"/>
              </a:ext>
            </a:extLst>
          </p:cNvPr>
          <p:cNvSpPr txBox="1"/>
          <p:nvPr/>
        </p:nvSpPr>
        <p:spPr>
          <a:xfrm>
            <a:off x="8366630" y="1737289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/>
              <a:t>Opérations</a:t>
            </a:r>
            <a:r>
              <a:rPr lang="de-CH" sz="2000" b="1" dirty="0"/>
              <a:t> mixtes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3D50B74-EB13-4CAC-A38E-2D3CE86BE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99" y="1770392"/>
            <a:ext cx="4186837" cy="300136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BBEF65D-8A6C-4A87-9DC7-181906C3C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128" y="2918471"/>
            <a:ext cx="4001817" cy="3001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07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66282535-9C1C-4362-A33A-D8F77A270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765"/>
            <a:ext cx="11522075" cy="741694"/>
          </a:xfrm>
        </p:spPr>
        <p:txBody>
          <a:bodyPr/>
          <a:lstStyle/>
          <a:p>
            <a:pPr algn="l"/>
            <a:r>
              <a:rPr lang="de-CH" sz="3600" dirty="0">
                <a:solidFill>
                  <a:schemeClr val="bg1"/>
                </a:solidFill>
              </a:rPr>
              <a:t>Pièces </a:t>
            </a:r>
            <a:r>
              <a:rPr lang="de-CH" sz="3600" dirty="0" err="1">
                <a:solidFill>
                  <a:schemeClr val="bg1"/>
                </a:solidFill>
              </a:rPr>
              <a:t>charchées</a:t>
            </a:r>
            <a:r>
              <a:rPr lang="de-CH" sz="3600" dirty="0">
                <a:solidFill>
                  <a:schemeClr val="bg1"/>
                </a:solidFill>
              </a:rPr>
              <a:t>/ </a:t>
            </a:r>
            <a:r>
              <a:rPr lang="de-CH" sz="3600" dirty="0" err="1">
                <a:solidFill>
                  <a:schemeClr val="bg1"/>
                </a:solidFill>
              </a:rPr>
              <a:t>décharchées</a:t>
            </a:r>
            <a:r>
              <a:rPr lang="de-CH" sz="3600" dirty="0">
                <a:solidFill>
                  <a:schemeClr val="bg1"/>
                </a:solidFill>
              </a:rPr>
              <a:t> </a:t>
            </a:r>
            <a:r>
              <a:rPr lang="de-CH" sz="3600" b="1" dirty="0">
                <a:solidFill>
                  <a:schemeClr val="bg1"/>
                </a:solidFill>
              </a:rPr>
              <a:t>«</a:t>
            </a:r>
            <a:r>
              <a:rPr lang="de-CH" sz="3600" b="1" dirty="0" err="1">
                <a:solidFill>
                  <a:schemeClr val="bg1"/>
                </a:solidFill>
              </a:rPr>
              <a:t>made</a:t>
            </a:r>
            <a:r>
              <a:rPr lang="de-CH" sz="3600" b="1" dirty="0">
                <a:solidFill>
                  <a:schemeClr val="bg1"/>
                </a:solidFill>
              </a:rPr>
              <a:t> </a:t>
            </a:r>
            <a:r>
              <a:rPr lang="de-CH" sz="3600" b="1" dirty="0" err="1">
                <a:solidFill>
                  <a:schemeClr val="bg1"/>
                </a:solidFill>
              </a:rPr>
              <a:t>by</a:t>
            </a:r>
            <a:r>
              <a:rPr lang="de-CH" sz="3600" b="1" dirty="0">
                <a:solidFill>
                  <a:schemeClr val="bg1"/>
                </a:solidFill>
              </a:rPr>
              <a:t> Newemag»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D9641EA-DAD0-4682-97E1-17FAFA3AB2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48" y="2136528"/>
            <a:ext cx="5169134" cy="290952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6B3AE96-15A5-4452-B1E0-81A12EE642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6" y="2136529"/>
            <a:ext cx="5205481" cy="292808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7609BF0-4EB3-46DA-AA4B-252969592B63}"/>
              </a:ext>
            </a:extLst>
          </p:cNvPr>
          <p:cNvSpPr txBox="1"/>
          <p:nvPr/>
        </p:nvSpPr>
        <p:spPr>
          <a:xfrm>
            <a:off x="555556" y="1441479"/>
            <a:ext cx="15872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err="1"/>
              <a:t>MiyButler</a:t>
            </a:r>
            <a:endParaRPr lang="de-CH" sz="2400" b="1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74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04" y="1527349"/>
            <a:ext cx="5512441" cy="367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1926ABF-2561-4D22-9EE2-5DBEDED05BDA}"/>
              </a:ext>
            </a:extLst>
          </p:cNvPr>
          <p:cNvSpPr txBox="1"/>
          <p:nvPr/>
        </p:nvSpPr>
        <p:spPr>
          <a:xfrm>
            <a:off x="519074" y="1335970"/>
            <a:ext cx="15872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err="1"/>
              <a:t>MiyButler</a:t>
            </a:r>
            <a:endParaRPr lang="de-CH" sz="2400" b="1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BE18196-B09E-470B-8181-CE8F069D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67" y="258764"/>
            <a:ext cx="10963264" cy="664345"/>
          </a:xfrm>
        </p:spPr>
        <p:txBody>
          <a:bodyPr/>
          <a:lstStyle/>
          <a:p>
            <a:pPr algn="l"/>
            <a:r>
              <a:rPr lang="de-CH" sz="3600" dirty="0">
                <a:solidFill>
                  <a:schemeClr val="bg1"/>
                </a:solidFill>
              </a:rPr>
              <a:t>Pièces </a:t>
            </a:r>
            <a:r>
              <a:rPr lang="de-CH" sz="3600" dirty="0" err="1">
                <a:solidFill>
                  <a:schemeClr val="bg1"/>
                </a:solidFill>
              </a:rPr>
              <a:t>chargées</a:t>
            </a:r>
            <a:r>
              <a:rPr lang="de-CH" sz="3600" dirty="0">
                <a:solidFill>
                  <a:schemeClr val="bg1"/>
                </a:solidFill>
              </a:rPr>
              <a:t>/</a:t>
            </a:r>
            <a:r>
              <a:rPr lang="de-CH" sz="3600" dirty="0" err="1">
                <a:solidFill>
                  <a:schemeClr val="bg1"/>
                </a:solidFill>
              </a:rPr>
              <a:t>déchargées</a:t>
            </a:r>
            <a:r>
              <a:rPr lang="de-CH" sz="3600" dirty="0">
                <a:solidFill>
                  <a:schemeClr val="bg1"/>
                </a:solidFill>
              </a:rPr>
              <a:t> </a:t>
            </a:r>
            <a:r>
              <a:rPr lang="de-CH" sz="3600" b="1" dirty="0">
                <a:solidFill>
                  <a:schemeClr val="bg1"/>
                </a:solidFill>
              </a:rPr>
              <a:t>«</a:t>
            </a:r>
            <a:r>
              <a:rPr lang="de-CH" sz="3600" b="1" dirty="0" err="1">
                <a:solidFill>
                  <a:schemeClr val="bg1"/>
                </a:solidFill>
              </a:rPr>
              <a:t>made</a:t>
            </a:r>
            <a:r>
              <a:rPr lang="de-CH" sz="3600" b="1" dirty="0">
                <a:solidFill>
                  <a:schemeClr val="bg1"/>
                </a:solidFill>
              </a:rPr>
              <a:t> </a:t>
            </a:r>
            <a:r>
              <a:rPr lang="de-CH" sz="3600" b="1" dirty="0" err="1">
                <a:solidFill>
                  <a:schemeClr val="bg1"/>
                </a:solidFill>
              </a:rPr>
              <a:t>by</a:t>
            </a:r>
            <a:r>
              <a:rPr lang="de-CH" sz="3600" b="1" dirty="0">
                <a:solidFill>
                  <a:schemeClr val="bg1"/>
                </a:solidFill>
              </a:rPr>
              <a:t> Newemag»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170800E-136D-4C56-8EEE-158E2397A4EF}"/>
              </a:ext>
            </a:extLst>
          </p:cNvPr>
          <p:cNvSpPr txBox="1"/>
          <p:nvPr/>
        </p:nvSpPr>
        <p:spPr>
          <a:xfrm>
            <a:off x="482853" y="1854686"/>
            <a:ext cx="53904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err="1"/>
              <a:t>Neutre</a:t>
            </a:r>
            <a:r>
              <a:rPr lang="de-CH" sz="2400" dirty="0"/>
              <a:t> </a:t>
            </a:r>
            <a:r>
              <a:rPr lang="de-CH" sz="2400" dirty="0" err="1"/>
              <a:t>sur</a:t>
            </a:r>
            <a:r>
              <a:rPr lang="de-CH" sz="2400" dirty="0"/>
              <a:t> le plan de </a:t>
            </a:r>
            <a:r>
              <a:rPr lang="de-CH" sz="2400" dirty="0" err="1"/>
              <a:t>l’espace</a:t>
            </a:r>
            <a:endParaRPr lang="de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err="1"/>
              <a:t>Utilisation</a:t>
            </a:r>
            <a:r>
              <a:rPr lang="de-CH" sz="2400" dirty="0"/>
              <a:t> universelle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Extensible (</a:t>
            </a:r>
            <a:r>
              <a:rPr lang="de-CH" sz="2400" dirty="0" err="1"/>
              <a:t>mesurer</a:t>
            </a:r>
            <a:r>
              <a:rPr lang="de-CH" sz="2400" dirty="0"/>
              <a:t>, </a:t>
            </a:r>
            <a:r>
              <a:rPr lang="de-CH" sz="2400" dirty="0" err="1"/>
              <a:t>laver</a:t>
            </a:r>
            <a:r>
              <a:rPr lang="de-CH" sz="2400" dirty="0"/>
              <a:t>, etc…)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Bon </a:t>
            </a:r>
            <a:r>
              <a:rPr lang="de-CH" sz="2400" dirty="0" err="1"/>
              <a:t>marché</a:t>
            </a:r>
            <a:endParaRPr lang="de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Combiné avec ravitailleur de barres</a:t>
            </a:r>
            <a:endParaRPr lang="de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err="1"/>
              <a:t>Aucune</a:t>
            </a:r>
            <a:r>
              <a:rPr lang="de-CH" sz="2400" dirty="0"/>
              <a:t> </a:t>
            </a:r>
            <a:r>
              <a:rPr lang="de-CH" sz="2400" dirty="0" err="1"/>
              <a:t>restriction</a:t>
            </a:r>
            <a:endParaRPr lang="de-CH" sz="2400" dirty="0"/>
          </a:p>
          <a:p>
            <a:endParaRPr lang="de-CH" sz="2400" b="1" dirty="0"/>
          </a:p>
          <a:p>
            <a:endParaRPr lang="de-CH" sz="2400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87D81A5-16A4-46CD-8FF6-B9FA7D8B2B50}"/>
              </a:ext>
            </a:extLst>
          </p:cNvPr>
          <p:cNvSpPr txBox="1"/>
          <p:nvPr/>
        </p:nvSpPr>
        <p:spPr>
          <a:xfrm>
            <a:off x="519074" y="5268567"/>
            <a:ext cx="5105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err="1"/>
              <a:t>Encore</a:t>
            </a:r>
            <a:r>
              <a:rPr lang="de-CH" sz="2400" b="1" dirty="0"/>
              <a:t> plus flexible et </a:t>
            </a:r>
            <a:r>
              <a:rPr lang="de-CH" sz="2400" b="1" dirty="0" err="1"/>
              <a:t>compétitif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953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7C550E4-70B1-48CD-8203-20DF00FB4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67" y="258764"/>
            <a:ext cx="10369550" cy="641191"/>
          </a:xfrm>
        </p:spPr>
        <p:txBody>
          <a:bodyPr/>
          <a:lstStyle/>
          <a:p>
            <a:pPr algn="l"/>
            <a:r>
              <a:rPr lang="de-CH" sz="3600" dirty="0" err="1">
                <a:solidFill>
                  <a:schemeClr val="bg1"/>
                </a:solidFill>
              </a:rPr>
              <a:t>Toute</a:t>
            </a:r>
            <a:r>
              <a:rPr lang="de-CH" sz="3600" dirty="0">
                <a:solidFill>
                  <a:schemeClr val="bg1"/>
                </a:solidFill>
              </a:rPr>
              <a:t> </a:t>
            </a:r>
            <a:r>
              <a:rPr lang="de-CH" sz="3600" dirty="0" err="1">
                <a:solidFill>
                  <a:schemeClr val="bg1"/>
                </a:solidFill>
              </a:rPr>
              <a:t>une</a:t>
            </a:r>
            <a:r>
              <a:rPr lang="de-CH" sz="3600" dirty="0">
                <a:solidFill>
                  <a:schemeClr val="bg1"/>
                </a:solidFill>
              </a:rPr>
              <a:t> </a:t>
            </a:r>
            <a:r>
              <a:rPr lang="de-CH" sz="3600" dirty="0" err="1">
                <a:solidFill>
                  <a:schemeClr val="bg1"/>
                </a:solidFill>
              </a:rPr>
              <a:t>équipe</a:t>
            </a:r>
            <a:r>
              <a:rPr lang="de-CH" sz="3600" dirty="0">
                <a:solidFill>
                  <a:schemeClr val="bg1"/>
                </a:solidFill>
              </a:rPr>
              <a:t> </a:t>
            </a:r>
            <a:r>
              <a:rPr lang="de-CH" sz="3600" dirty="0" err="1">
                <a:solidFill>
                  <a:schemeClr val="bg1"/>
                </a:solidFill>
              </a:rPr>
              <a:t>pour</a:t>
            </a:r>
            <a:r>
              <a:rPr lang="de-CH" sz="3600" dirty="0">
                <a:solidFill>
                  <a:schemeClr val="bg1"/>
                </a:solidFill>
              </a:rPr>
              <a:t> </a:t>
            </a:r>
            <a:r>
              <a:rPr lang="de-CH" sz="3600" dirty="0" err="1">
                <a:solidFill>
                  <a:schemeClr val="bg1"/>
                </a:solidFill>
              </a:rPr>
              <a:t>vous</a:t>
            </a:r>
            <a:endParaRPr lang="de-CH" sz="36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A7F4DA-C50C-4059-ACDD-173E12E5D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938" y="1061768"/>
            <a:ext cx="3509273" cy="254705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BAB99AD-94C5-44BB-B56F-76CB15206717}"/>
              </a:ext>
            </a:extLst>
          </p:cNvPr>
          <p:cNvSpPr txBox="1"/>
          <p:nvPr/>
        </p:nvSpPr>
        <p:spPr>
          <a:xfrm>
            <a:off x="7269721" y="3811660"/>
            <a:ext cx="2906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+41 41 798 31 00</a:t>
            </a:r>
            <a:br>
              <a:rPr lang="de-CH" sz="3200" b="1" dirty="0"/>
            </a:br>
            <a:r>
              <a:rPr lang="de-CH" sz="2400" dirty="0"/>
              <a:t>info@newemag.ch </a:t>
            </a:r>
          </a:p>
          <a:p>
            <a:r>
              <a:rPr lang="de-CH" sz="2400" dirty="0"/>
              <a:t>www.newemag.ch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A395823-A0B8-4E76-B94F-B05609EDD4C5}"/>
              </a:ext>
            </a:extLst>
          </p:cNvPr>
          <p:cNvSpPr/>
          <p:nvPr/>
        </p:nvSpPr>
        <p:spPr>
          <a:xfrm flipH="1">
            <a:off x="6077460" y="5118555"/>
            <a:ext cx="529089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fr-CH" sz="2400" dirty="0"/>
              <a:t>Nous nous réjouissons de votre appel</a:t>
            </a:r>
            <a:endParaRPr lang="de-CH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6360E2E-CD6C-4D6E-8121-C21B28CFA0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2" y="1433149"/>
            <a:ext cx="5411336" cy="405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3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5FF4834CF4BE41BBC2F24CD94CDAB7" ma:contentTypeVersion="12" ma:contentTypeDescription="Crée un document." ma:contentTypeScope="" ma:versionID="6e5acb2c0e413f5ace6bd3b5be18f4cc">
  <xsd:schema xmlns:xsd="http://www.w3.org/2001/XMLSchema" xmlns:xs="http://www.w3.org/2001/XMLSchema" xmlns:p="http://schemas.microsoft.com/office/2006/metadata/properties" xmlns:ns2="b488553e-6e89-4d7f-b083-a71e37a7962f" xmlns:ns3="8d1db0f9-2c65-4ee1-8756-13fa477d36b7" targetNamespace="http://schemas.microsoft.com/office/2006/metadata/properties" ma:root="true" ma:fieldsID="3bd505a57ff93de75d3758080dc053a5" ns2:_="" ns3:_="">
    <xsd:import namespace="b488553e-6e89-4d7f-b083-a71e37a7962f"/>
    <xsd:import namespace="8d1db0f9-2c65-4ee1-8756-13fa477d3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553e-6e89-4d7f-b083-a71e37a796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db0f9-2c65-4ee1-8756-13fa477d3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2E5502-E788-4864-A76B-9977900D9DEF}"/>
</file>

<file path=customXml/itemProps2.xml><?xml version="1.0" encoding="utf-8"?>
<ds:datastoreItem xmlns:ds="http://schemas.openxmlformats.org/officeDocument/2006/customXml" ds:itemID="{56CA547F-B465-4C83-B796-178FD821A677}"/>
</file>

<file path=customXml/itemProps3.xml><?xml version="1.0" encoding="utf-8"?>
<ds:datastoreItem xmlns:ds="http://schemas.openxmlformats.org/officeDocument/2006/customXml" ds:itemID="{34EA17EA-7EB4-4F0B-94A3-9264FAFE25F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Benutzerdefiniert</PresentationFormat>
  <Paragraphs>63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Arial</vt:lpstr>
      <vt:lpstr>1_Standarddesign</vt:lpstr>
      <vt:lpstr>Automatisation sur mesure</vt:lpstr>
      <vt:lpstr>Pourquoi l’automatisation?</vt:lpstr>
      <vt:lpstr>Pourquoi l’automatisation?</vt:lpstr>
      <vt:lpstr>Les automatisations possibles chez Newemag</vt:lpstr>
      <vt:lpstr>Pièces charchées/ décharchées «made by Newemag»</vt:lpstr>
      <vt:lpstr>Pièces chargées/déchargées «made by Newemag»</vt:lpstr>
      <vt:lpstr>Toute une équipe pour vous</vt:lpstr>
    </vt:vector>
  </TitlesOfParts>
  <Company>Newemag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.</dc:creator>
  <cp:lastModifiedBy>Pirmin Zehnder</cp:lastModifiedBy>
  <cp:revision>624</cp:revision>
  <dcterms:created xsi:type="dcterms:W3CDTF">2009-03-11T09:41:42Z</dcterms:created>
  <dcterms:modified xsi:type="dcterms:W3CDTF">2021-04-29T08:46:35Z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0x010100635FF4834CF4BE41BBC2F24CD94CDAB7</vt:lpwstr>
  </property>
</Properties>
</file>