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43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8" r:id="rId3"/>
    <p:sldId id="257" r:id="rId4"/>
    <p:sldId id="260" r:id="rId5"/>
    <p:sldId id="261" r:id="rId6"/>
    <p:sldId id="262" r:id="rId7"/>
    <p:sldId id="259" r:id="rId8"/>
    <p:sldId id="264" r:id="rId9"/>
    <p:sldId id="267" r:id="rId10"/>
    <p:sldId id="266" r:id="rId11"/>
    <p:sldId id="268" r:id="rId12"/>
  </p:sldIdLst>
  <p:sldSz cx="9144000" cy="6858000" type="screen4x3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12E848-03AC-496E-939F-D25D2FCE0406}" v="15" dt="2021-05-07T13:23:21.9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48884" autoAdjust="0"/>
  </p:normalViewPr>
  <p:slideViewPr>
    <p:cSldViewPr snapToGrid="0">
      <p:cViewPr varScale="1">
        <p:scale>
          <a:sx n="52" d="100"/>
          <a:sy n="52" d="100"/>
        </p:scale>
        <p:origin x="2238" y="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400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32C2EC18-7B2C-4CAE-9890-4A21D34ED13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BEB9A1D-60A0-4A69-9727-BA4F08C277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7CE26A-7C5E-48A6-B524-F83A8F998658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4FFF5B3-1913-4A40-A38A-9852DDD09A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0966026-2A5B-492A-A918-750A35716B4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07F3EE-62D8-4CE5-B4D7-2C1B15EB44F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862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9E23EE-7D2F-4F02-B939-EF6A76953AAB}" type="datetimeFigureOut">
              <a:rPr lang="de-CH" smtClean="0"/>
              <a:t>07.05.2021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50619" y="214293"/>
            <a:ext cx="5438775" cy="407811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50619" y="4506701"/>
            <a:ext cx="6538279" cy="48126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A12B5-22FC-4E06-927C-4A6494340F81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85929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50813" y="214313"/>
            <a:ext cx="5438775" cy="40782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A12B5-22FC-4E06-927C-4A6494340F81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16063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50813" y="214313"/>
            <a:ext cx="5438775" cy="40782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A12B5-22FC-4E06-927C-4A6494340F81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4267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0813" y="214313"/>
            <a:ext cx="5438775" cy="40782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A12B5-22FC-4E06-927C-4A6494340F81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99246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50813" y="214313"/>
            <a:ext cx="5438775" cy="40782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A12B5-22FC-4E06-927C-4A6494340F81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0210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0813" y="214313"/>
            <a:ext cx="5438775" cy="40782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A12B5-22FC-4E06-927C-4A6494340F81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45902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50813" y="214313"/>
            <a:ext cx="5438775" cy="40782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A12B5-22FC-4E06-927C-4A6494340F81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25907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50813" y="214313"/>
            <a:ext cx="5438775" cy="40782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A12B5-22FC-4E06-927C-4A6494340F81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32660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0813" y="214313"/>
            <a:ext cx="5438775" cy="40782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A gauche ce que l’on atteint parfois, à droite ce que l’on attend.</a:t>
            </a:r>
          </a:p>
          <a:p>
            <a:r>
              <a:rPr lang="fr-CH" dirty="0"/>
              <a:t>Si les matières à copeaux longs se laissent assez bien travailler, celles à copeaux courts demandent plus de mise au point.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A12B5-22FC-4E06-927C-4A6494340F81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97075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50813" y="214313"/>
            <a:ext cx="5438775" cy="40782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A12B5-22FC-4E06-927C-4A6494340F81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41295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50813" y="214313"/>
            <a:ext cx="5438775" cy="40782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A12B5-22FC-4E06-927C-4A6494340F81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74662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50813" y="214313"/>
            <a:ext cx="5438775" cy="40782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A12B5-22FC-4E06-927C-4A6494340F81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14418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72C823-8F0F-423A-9718-CA95AC95D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65" y="365127"/>
            <a:ext cx="7886700" cy="833946"/>
          </a:xfrm>
        </p:spPr>
        <p:txBody>
          <a:bodyPr/>
          <a:lstStyle/>
          <a:p>
            <a:r>
              <a:rPr lang="de-DE" noProof="0"/>
              <a:t>Mastertitelformat bearbeiten</a:t>
            </a:r>
            <a:endParaRPr lang="en-GB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B0145CF-06FE-40D0-AC29-DA33BB96C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65" y="1825625"/>
            <a:ext cx="7886700" cy="43513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 dirty="0"/>
          </a:p>
        </p:txBody>
      </p:sp>
      <p:pic>
        <p:nvPicPr>
          <p:cNvPr id="7" name="Picture 14" descr="Strich Kopie">
            <a:extLst>
              <a:ext uri="{FF2B5EF4-FFF2-40B4-BE49-F238E27FC236}">
                <a16:creationId xmlns:a16="http://schemas.microsoft.com/office/drawing/2014/main" id="{F25690B8-01C1-4590-831D-3755FB252A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D2C6118B-BA2A-4A92-9345-13658A758D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03252" y="6356350"/>
            <a:ext cx="80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B47ED-A3FB-4CE1-AC1C-F35A65D38A47}" type="datetime1">
              <a:rPr lang="en-GB" noProof="0" smtClean="0"/>
              <a:t>07/05/2021</a:t>
            </a:fld>
            <a:endParaRPr lang="en-GB" noProof="0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9C85F7DF-9768-4468-9ED8-7250961C0F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0335" y="6356350"/>
            <a:ext cx="433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CH" noProof="0"/>
              <a:t>SIAMS+ 5 mai 2021, Moutier</a:t>
            </a:r>
            <a:endParaRPr lang="en-GB" noProof="0" dirty="0"/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A6A95288-179A-4A3A-87BB-D388AA13B9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88060" y="6356350"/>
            <a:ext cx="5272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B2B33-24EC-4A1D-82C2-974D88F31738}" type="slidenum">
              <a:rPr lang="en-GB" noProof="0" smtClean="0"/>
              <a:pPr/>
              <a:t>‹N°›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07253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1AE707-0EF9-4010-9E73-E5B24A2BF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25" y="365127"/>
            <a:ext cx="7886700" cy="833946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E52AFD4-C82C-4D1D-82B7-F7F7C6DBBC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363" y="1825625"/>
            <a:ext cx="4079014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E0F9ED6-ED0D-4BEB-A2FC-0664D41FED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7989" y="1825625"/>
            <a:ext cx="4079014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pic>
        <p:nvPicPr>
          <p:cNvPr id="8" name="Picture 14" descr="Strich Kopie">
            <a:extLst>
              <a:ext uri="{FF2B5EF4-FFF2-40B4-BE49-F238E27FC236}">
                <a16:creationId xmlns:a16="http://schemas.microsoft.com/office/drawing/2014/main" id="{0EF68481-DD16-439A-9D86-9C2679DD13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21EDC933-6045-4709-8095-DA9A23FD9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03252" y="6356350"/>
            <a:ext cx="80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41145-6765-45BF-ACD5-46C46F8F438A}" type="datetime1">
              <a:rPr lang="en-GB" smtClean="0"/>
              <a:t>07/05/2021</a:t>
            </a:fld>
            <a:endParaRPr lang="en-GB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F677BE35-5828-40CC-928B-BA43FF347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0335" y="6356350"/>
            <a:ext cx="433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CH"/>
              <a:t>SIAMS+ 5 mai 2021, Moutier</a:t>
            </a:r>
            <a:endParaRPr lang="de-CH" dirty="0"/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28180C77-137A-4630-95E8-89916D2022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88060" y="6356350"/>
            <a:ext cx="5272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B2B33-24EC-4A1D-82C2-974D88F31738}" type="slidenum">
              <a:rPr lang="de-CH" smtClean="0"/>
              <a:pPr/>
              <a:t>‹N°›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50174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0F53CE-00A9-4A92-8DDF-44495CEFF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C6C2ECF-27B1-4D9F-ACAB-46EAEDB99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843A2A8-A916-4B6D-AAAB-C3339247B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09625E4-2A83-4AAA-A874-A7A0E5F1C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6F36E40-F46D-4186-A3F3-FA6B2C9F95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pic>
        <p:nvPicPr>
          <p:cNvPr id="10" name="Picture 14" descr="Strich Kopie">
            <a:extLst>
              <a:ext uri="{FF2B5EF4-FFF2-40B4-BE49-F238E27FC236}">
                <a16:creationId xmlns:a16="http://schemas.microsoft.com/office/drawing/2014/main" id="{9BBF4591-294E-418F-8D5A-CF67FD0E3B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018CEFE1-40A7-41D5-ABE1-C24BA881B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03252" y="6356350"/>
            <a:ext cx="80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7C50E-EF15-435D-B051-C29ECF902B1D}" type="datetime1">
              <a:rPr lang="en-GB" smtClean="0"/>
              <a:t>07/05/2021</a:t>
            </a:fld>
            <a:endParaRPr lang="en-GB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564C9EF7-BBF5-4C69-92C5-3CEFFA65C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0335" y="6356350"/>
            <a:ext cx="433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CH"/>
              <a:t>SIAMS+ 5 mai 2021, Moutier</a:t>
            </a:r>
            <a:endParaRPr lang="de-CH" dirty="0"/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3030068E-88DC-4B7A-AC29-82DA1443B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8060" y="6356350"/>
            <a:ext cx="5272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B2B33-24EC-4A1D-82C2-974D88F31738}" type="slidenum">
              <a:rPr lang="de-CH" smtClean="0"/>
              <a:pPr/>
              <a:t>‹N°›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80280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6FB18C-466D-4268-B18E-85EBD330D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26" y="365127"/>
            <a:ext cx="8058150" cy="84257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pic>
        <p:nvPicPr>
          <p:cNvPr id="6" name="Picture 14" descr="Strich Kopie">
            <a:extLst>
              <a:ext uri="{FF2B5EF4-FFF2-40B4-BE49-F238E27FC236}">
                <a16:creationId xmlns:a16="http://schemas.microsoft.com/office/drawing/2014/main" id="{AED84F38-85A4-4DF0-AE9F-935F28B12E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E6B901C4-9A20-4DDA-B211-66FE731BDF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03252" y="6356350"/>
            <a:ext cx="80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E049B-294B-47D2-B853-CA87637BCB62}" type="datetime1">
              <a:rPr lang="en-GB" smtClean="0"/>
              <a:t>07/05/2021</a:t>
            </a:fld>
            <a:endParaRPr lang="en-GB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C8CC9C3E-376B-45D8-855E-4DB7CF07D4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0335" y="6356350"/>
            <a:ext cx="433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CH"/>
              <a:t>SIAMS+ 5 mai 2021, Moutier</a:t>
            </a:r>
            <a:endParaRPr lang="de-CH" dirty="0"/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2CBDC040-8E6B-4A5A-B031-7BB4F9286F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88060" y="6356350"/>
            <a:ext cx="5272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B2B33-24EC-4A1D-82C2-974D88F31738}" type="slidenum">
              <a:rPr lang="de-CH" smtClean="0"/>
              <a:pPr/>
              <a:t>‹N°›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80231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Strich Kopie">
            <a:extLst>
              <a:ext uri="{FF2B5EF4-FFF2-40B4-BE49-F238E27FC236}">
                <a16:creationId xmlns:a16="http://schemas.microsoft.com/office/drawing/2014/main" id="{C86FD2CE-7905-4017-9EC2-1C9534B1DA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4FCAB3F5-9888-49DE-ACB3-F3DEE0EB23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03252" y="6356350"/>
            <a:ext cx="80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F6334-033E-470B-A1D8-238FCEE06B42}" type="datetime1">
              <a:rPr lang="en-GB" smtClean="0"/>
              <a:t>07/05/2021</a:t>
            </a:fld>
            <a:endParaRPr lang="en-GB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F5B2CAE3-E30A-4C07-BF43-14A26BE368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0335" y="6356350"/>
            <a:ext cx="433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CH"/>
              <a:t>SIAMS+ 5 mai 2021, Moutier</a:t>
            </a:r>
            <a:endParaRPr lang="de-CH" dirty="0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F0299709-7C4D-45C5-AF22-570F00311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88060" y="6356350"/>
            <a:ext cx="5272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B2B33-24EC-4A1D-82C2-974D88F31738}" type="slidenum">
              <a:rPr lang="de-CH" smtClean="0"/>
              <a:pPr/>
              <a:t>‹N°›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56179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64203C5-4105-45F4-A550-F8295FA83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33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 err="1"/>
              <a:t>Mastertitelformat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75A2774-86B4-4A51-BB07-D13D0CC00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3D888CD-2E5C-48F8-A68D-3D28FCB4A8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03252" y="6356350"/>
            <a:ext cx="80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4C66F-9BCC-4CB6-B1CB-33EF352517D0}" type="datetime1">
              <a:rPr lang="en-GB" noProof="0" smtClean="0"/>
              <a:t>07/05/2021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520847-2EB2-43DC-8EBD-56A04F9202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0335" y="6356350"/>
            <a:ext cx="433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CH" noProof="0"/>
              <a:t>SIAMS+ 5 mai 2021, Moutier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EDD215C-FF5A-4E59-9120-F582531CEC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88060" y="6356350"/>
            <a:ext cx="5272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B2B33-24EC-4A1D-82C2-974D88F31738}" type="slidenum">
              <a:rPr lang="en-GB" noProof="0" smtClean="0"/>
              <a:pPr/>
              <a:t>‹N°›</a:t>
            </a:fld>
            <a:endParaRPr lang="en-GB" noProof="0" dirty="0"/>
          </a:p>
        </p:txBody>
      </p:sp>
      <p:pic>
        <p:nvPicPr>
          <p:cNvPr id="7" name="Picture 14" descr="Strich Kopie">
            <a:extLst>
              <a:ext uri="{FF2B5EF4-FFF2-40B4-BE49-F238E27FC236}">
                <a16:creationId xmlns:a16="http://schemas.microsoft.com/office/drawing/2014/main" id="{1A6C4D38-5A10-4D60-8491-A00A7A4E2D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 descr="Ein Bild, das Objekt enthält.&#10;&#10;Automatisch generierte Beschreibung">
            <a:extLst>
              <a:ext uri="{FF2B5EF4-FFF2-40B4-BE49-F238E27FC236}">
                <a16:creationId xmlns:a16="http://schemas.microsoft.com/office/drawing/2014/main" id="{0AA9056E-82B2-4EA7-86B6-3D8BA807B00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49" y="6327584"/>
            <a:ext cx="1880558" cy="42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1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7" r:id="rId2"/>
    <p:sldLayoutId id="2147483748" r:id="rId3"/>
    <p:sldLayoutId id="2147483749" r:id="rId4"/>
    <p:sldLayoutId id="2147483750" r:id="rId5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Univers" panose="020B0503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Univers Light" panose="020B0403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Univers Light" panose="020B0403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Univers Light" panose="020B0403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Univers Light" panose="020B0403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Univers Light" panose="020B0403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anger.com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8B203C-73BD-4548-A4AC-9EFF3213A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Moletage</a:t>
            </a:r>
            <a:r>
              <a:rPr lang="de-CH" dirty="0"/>
              <a:t> par </a:t>
            </a:r>
            <a:r>
              <a:rPr lang="de-CH" dirty="0" err="1"/>
              <a:t>déformation</a:t>
            </a:r>
            <a:endParaRPr lang="de-CH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CF81E92-E115-467D-A8CE-65350E733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5259D85D-84EF-4E01-B4AA-17805D0305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CH">
                <a:sym typeface="Wingdings" pitchFamily="2" charset="2"/>
              </a:rPr>
              <a:t>SIAMS+ 5 mai 2021, Moutier</a:t>
            </a:r>
            <a:endParaRPr lang="en-US">
              <a:sym typeface="Wingdings" pitchFamily="2" charset="2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D8CF8D8-9CE8-4C3D-8350-14FB7DBCA9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E9B2B33-24EC-4A1D-82C2-974D88F31738}" type="slidenum">
              <a:rPr lang="de-CH" smtClean="0"/>
              <a:pPr/>
              <a:t>1</a:t>
            </a:fld>
            <a:endParaRPr lang="de-CH" dirty="0"/>
          </a:p>
        </p:txBody>
      </p:sp>
      <p:pic>
        <p:nvPicPr>
          <p:cNvPr id="6" name="Grafik 5" descr="Ein Bild, das Mikrofon enthält.&#10;&#10;Automatisch generierte Beschreibung">
            <a:extLst>
              <a:ext uri="{FF2B5EF4-FFF2-40B4-BE49-F238E27FC236}">
                <a16:creationId xmlns:a16="http://schemas.microsoft.com/office/drawing/2014/main" id="{2701E582-3B2E-4D8F-B1B8-C1F21EE96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673" y="1964829"/>
            <a:ext cx="3619500" cy="21336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506B81E-79F1-484E-A70B-0DDA8F3937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24" y="3927606"/>
            <a:ext cx="6430422" cy="232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86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52D37F-C16F-41E5-9FB1-DCC299790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Moletage par déformation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F34CA94-B259-4B95-8279-C1EE79C5B78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CH" sz="1800" dirty="0"/>
              <a:t>Les temps de réglage ne sont pas liés qu’à la mise au point de la qualité du moletage, mais aussi au réglage du porte-outil.</a:t>
            </a:r>
          </a:p>
          <a:p>
            <a:pPr marL="0" indent="0">
              <a:buNone/>
            </a:pPr>
            <a:r>
              <a:rPr lang="en-US" sz="1800" dirty="0"/>
              <a:t>Afin de simplifier la vie de </a:t>
            </a:r>
            <a:r>
              <a:rPr lang="en-US" sz="1800" dirty="0" err="1"/>
              <a:t>l’opérateur</a:t>
            </a:r>
            <a:r>
              <a:rPr lang="en-US" sz="1800" dirty="0"/>
              <a:t>, Ifanger </a:t>
            </a:r>
            <a:r>
              <a:rPr lang="en-US" sz="1800" dirty="0" err="1"/>
              <a:t>fabrique</a:t>
            </a:r>
            <a:r>
              <a:rPr lang="en-US" sz="1800" dirty="0"/>
              <a:t> des </a:t>
            </a:r>
            <a:r>
              <a:rPr lang="en-US" sz="1800" dirty="0" err="1"/>
              <a:t>porte-outils</a:t>
            </a:r>
            <a:r>
              <a:rPr lang="en-US" sz="1800" dirty="0"/>
              <a:t> sur </a:t>
            </a:r>
            <a:r>
              <a:rPr lang="en-US" sz="1800" dirty="0" err="1"/>
              <a:t>mesure</a:t>
            </a:r>
            <a:r>
              <a:rPr lang="en-US" sz="1800" dirty="0"/>
              <a:t> pour des dimensions de pieces </a:t>
            </a:r>
            <a:r>
              <a:rPr lang="en-US" sz="1800" dirty="0" err="1"/>
              <a:t>spécifiques</a:t>
            </a:r>
            <a:r>
              <a:rPr lang="en-US" sz="1800" dirty="0"/>
              <a:t>.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547915C5-92DD-4CBD-86C2-4BAC992842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9680" y="1832851"/>
            <a:ext cx="4608925" cy="1892987"/>
          </a:xfr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F50937-C1EF-46C8-8FCA-FEA275706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CH"/>
              <a:t>SIAMS+ 5 mai 2021, Moutier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3D65E3-0DC8-4751-98EA-647538EAC3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E9B2B33-24EC-4A1D-82C2-974D88F31738}" type="slidenum">
              <a:rPr lang="de-CH" smtClean="0"/>
              <a:pPr/>
              <a:t>10</a:t>
            </a:fld>
            <a:endParaRPr lang="de-CH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629339D-1BEE-4E33-AD86-88E8794AA6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76" b="91139" l="4499" r="100000">
                        <a14:foregroundMark x1="8607" y1="31294" x2="8607" y2="31294"/>
                        <a14:foregroundMark x1="6025" y1="41702" x2="6025" y2="41702"/>
                        <a14:foregroundMark x1="45657" y1="56259" x2="45657" y2="56259"/>
                        <a14:foregroundMark x1="49100" y1="73910" x2="49100" y2="73910"/>
                        <a14:foregroundMark x1="6142" y1="46765" x2="6142" y2="46765"/>
                        <a14:foregroundMark x1="10994" y1="30028" x2="10994" y2="30028"/>
                        <a14:foregroundMark x1="51174" y1="28340" x2="51174" y2="28340"/>
                        <a14:foregroundMark x1="84429" y1="7947" x2="84429" y2="7947"/>
                        <a14:foregroundMark x1="39202" y1="29466" x2="85837" y2="5204"/>
                        <a14:foregroundMark x1="85837" y1="5204" x2="40884" y2="35724"/>
                        <a14:foregroundMark x1="40884" y1="35724" x2="37324" y2="28903"/>
                        <a14:foregroundMark x1="3599" y1="30309" x2="5008" y2="70253"/>
                        <a14:foregroundMark x1="5008" y1="70253" x2="9272" y2="48312"/>
                        <a14:foregroundMark x1="9272" y1="48312" x2="4538" y2="29184"/>
                        <a14:foregroundMark x1="23318" y1="56962" x2="25352" y2="59775"/>
                        <a14:foregroundMark x1="42214" y1="89803" x2="47731" y2="89522"/>
                        <a14:foregroundMark x1="52152" y1="89803" x2="53404" y2="91210"/>
                        <a14:foregroundMark x1="41588" y1="91210" x2="42371" y2="90647"/>
                        <a14:foregroundMark x1="90884" y1="11252" x2="99961" y2="5063"/>
                        <a14:foregroundMark x1="90258" y1="23558" x2="99961" y2="23840"/>
                        <a14:foregroundMark x1="90258" y1="23558" x2="90415" y2="12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9381" y="4394579"/>
            <a:ext cx="4331680" cy="240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91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84CC6098-D98D-48C1-8A50-E178F6EE5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F47AE518-A965-4A68-96AD-6D65DB461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80" y="1712891"/>
            <a:ext cx="8450370" cy="4351338"/>
          </a:xfrm>
        </p:spPr>
        <p:txBody>
          <a:bodyPr/>
          <a:lstStyle/>
          <a:p>
            <a:pPr marL="0" indent="0">
              <a:buNone/>
            </a:pPr>
            <a:r>
              <a:rPr lang="fr-CH" dirty="0"/>
              <a:t>Ifanger AG, Uster (ZH)</a:t>
            </a:r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r>
              <a:rPr lang="fr-CH" dirty="0"/>
              <a:t>Randag : 		Moletage par déformation et par fraisage</a:t>
            </a:r>
          </a:p>
          <a:p>
            <a:pPr marL="0" indent="0">
              <a:buNone/>
            </a:pPr>
            <a:r>
              <a:rPr lang="fr-CH" dirty="0"/>
              <a:t>MicroTurn : 	Tourneurs intérieurs 0.30 &lt; </a:t>
            </a:r>
            <a:r>
              <a:rPr lang="fr-CH" dirty="0" err="1"/>
              <a:t>Ømin</a:t>
            </a:r>
            <a:r>
              <a:rPr lang="fr-CH" dirty="0"/>
              <a:t> &lt; 8 mm</a:t>
            </a:r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r>
              <a:rPr lang="fr-CH" dirty="0">
                <a:hlinkClick r:id="rId3"/>
              </a:rPr>
              <a:t>www.ifanger.com</a:t>
            </a:r>
            <a:r>
              <a:rPr lang="fr-CH" dirty="0"/>
              <a:t>	</a:t>
            </a:r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endParaRPr lang="en-US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418A332-F6E4-43F9-8FFB-4AE811A412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9269" r="1153" b="5256"/>
          <a:stretch/>
        </p:blipFill>
        <p:spPr>
          <a:xfrm>
            <a:off x="3122312" y="3596433"/>
            <a:ext cx="5573820" cy="3149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5483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5DE757-F085-497A-BA0D-66188862F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Moletage par déformation</a:t>
            </a:r>
            <a:endParaRPr lang="en-US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20BEA5C-3202-4CCC-87F2-73730DB48E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49" y="1825625"/>
            <a:ext cx="4114017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fr-CH" sz="1800" b="1" dirty="0"/>
              <a:t>Moletage</a:t>
            </a:r>
            <a:r>
              <a:rPr lang="fr-CH" sz="1800" dirty="0"/>
              <a:t> [n.m.]: </a:t>
            </a:r>
          </a:p>
          <a:p>
            <a:r>
              <a:rPr lang="fr-FR" sz="1800" dirty="0"/>
              <a:t>Action d'appliquer, sur une poterie encore molle, des ornements avec une molette.</a:t>
            </a:r>
          </a:p>
          <a:p>
            <a:r>
              <a:rPr lang="fr-FR" sz="1800" dirty="0"/>
              <a:t>Opération, effectuée au moyen de molettes, qui consiste à réaliser des stries sur une surface de révolution d'une pièce.</a:t>
            </a:r>
            <a:br>
              <a:rPr lang="fr-FR" sz="1800" dirty="0"/>
            </a:br>
            <a:endParaRPr lang="en-US" sz="18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40643A8-28DB-47CE-8429-F21C73B585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CH"/>
              <a:t>SIAMS+ 5 mai 2021, Moutier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09DFDFF-8F3E-47FB-A77D-B0303FB35D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E9B2B33-24EC-4A1D-82C2-974D88F31738}" type="slidenum">
              <a:rPr lang="de-CH" smtClean="0"/>
              <a:pPr/>
              <a:t>2</a:t>
            </a:fld>
            <a:endParaRPr lang="de-CH" dirty="0"/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A1000393-2A5E-4C5B-B2E8-3DE571D6BD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590" y="1825625"/>
            <a:ext cx="3740320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0472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3F7251-AC18-470B-BE66-5F099C4F9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Moletage</a:t>
            </a:r>
            <a:r>
              <a:rPr lang="de-CH" dirty="0"/>
              <a:t> par </a:t>
            </a:r>
            <a:r>
              <a:rPr lang="de-CH" dirty="0" err="1"/>
              <a:t>déformation</a:t>
            </a:r>
            <a:endParaRPr lang="en-US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4C4E434-5EA0-47BD-A74E-A1CF36A086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CH"/>
              <a:t>SIAMS+ 5 mai 2021, Moutier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2E113CC-0B12-4F78-B6AC-62B4BF66A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E9B2B33-24EC-4A1D-82C2-974D88F31738}" type="slidenum">
              <a:rPr lang="de-CH" smtClean="0"/>
              <a:pPr/>
              <a:t>3</a:t>
            </a:fld>
            <a:endParaRPr lang="de-CH" dirty="0"/>
          </a:p>
        </p:txBody>
      </p:sp>
      <p:pic>
        <p:nvPicPr>
          <p:cNvPr id="6" name="Grafik 5" descr="Ein Bild, das Metallwaren, Zubehör enthält.&#10;&#10;Automatisch generierte Beschreibung">
            <a:extLst>
              <a:ext uri="{FF2B5EF4-FFF2-40B4-BE49-F238E27FC236}">
                <a16:creationId xmlns:a16="http://schemas.microsoft.com/office/drawing/2014/main" id="{3B1AFB24-5073-4565-86C6-8D5DB5E91C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26" y="3131321"/>
            <a:ext cx="3030583" cy="3074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A4DDD70-60C7-4B79-A228-23DD934910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3490" y="1700365"/>
            <a:ext cx="2901769" cy="2927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Inhaltsplatzhalter 3">
            <a:extLst>
              <a:ext uri="{FF2B5EF4-FFF2-40B4-BE49-F238E27FC236}">
                <a16:creationId xmlns:a16="http://schemas.microsoft.com/office/drawing/2014/main" id="{8E8AED19-FB1A-4556-B6F2-130078438C4B}"/>
              </a:ext>
            </a:extLst>
          </p:cNvPr>
          <p:cNvSpPr txBox="1">
            <a:spLocks/>
          </p:cNvSpPr>
          <p:nvPr/>
        </p:nvSpPr>
        <p:spPr>
          <a:xfrm>
            <a:off x="4629150" y="1712891"/>
            <a:ext cx="3886200" cy="435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Inhaltsplatzhalter 4">
            <a:extLst>
              <a:ext uri="{FF2B5EF4-FFF2-40B4-BE49-F238E27FC236}">
                <a16:creationId xmlns:a16="http://schemas.microsoft.com/office/drawing/2014/main" id="{47D75734-34FF-4891-91F5-92BBD4FE3E73}"/>
              </a:ext>
            </a:extLst>
          </p:cNvPr>
          <p:cNvSpPr txBox="1">
            <a:spLocks/>
          </p:cNvSpPr>
          <p:nvPr/>
        </p:nvSpPr>
        <p:spPr>
          <a:xfrm>
            <a:off x="4688743" y="1712891"/>
            <a:ext cx="4455257" cy="4643459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Univers Light" panose="020B0403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Univers Light" panose="020B0403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Univers Light" panose="020B0403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Univers Light" panose="020B0403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Univers Light" panose="020B0403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CH" sz="1800" dirty="0"/>
              <a:t>Procédé ancien, basé sur la déformation plastique à froid, donc changement constant des conditions lié à l’écrouissage, à la résistance du métal et à la rugosité à l’interface pièce/outil.</a:t>
            </a:r>
          </a:p>
          <a:p>
            <a:pPr marL="0" indent="0">
              <a:buNone/>
            </a:pPr>
            <a:r>
              <a:rPr lang="fr-CH" sz="1800" dirty="0"/>
              <a:t>Le moletage n’est pas «digital» et une correction de +0.03 mm ne va pas forcément modifier la pièce de la même valeur: la matière ne veut pas être déformée, elle flue là où la résistance est la plus faible.</a:t>
            </a:r>
          </a:p>
          <a:p>
            <a:pPr marL="0" indent="0">
              <a:buNone/>
            </a:pPr>
            <a:r>
              <a:rPr lang="en-US" sz="1800" dirty="0" err="1"/>
              <a:t>L’état</a:t>
            </a:r>
            <a:r>
              <a:rPr lang="en-US" sz="1800" dirty="0"/>
              <a:t> de surface des </a:t>
            </a:r>
            <a:r>
              <a:rPr lang="en-US" sz="1800" dirty="0" err="1"/>
              <a:t>molettes</a:t>
            </a:r>
            <a:r>
              <a:rPr lang="en-US" sz="1800" dirty="0"/>
              <a:t> a </a:t>
            </a:r>
            <a:r>
              <a:rPr lang="en-US" sz="1800" dirty="0" err="1"/>
              <a:t>donc</a:t>
            </a:r>
            <a:r>
              <a:rPr lang="en-US" sz="1800" dirty="0"/>
              <a:t> </a:t>
            </a:r>
            <a:r>
              <a:rPr lang="en-US" sz="1800" dirty="0" err="1"/>
              <a:t>une</a:t>
            </a:r>
            <a:r>
              <a:rPr lang="en-US" sz="1800" dirty="0"/>
              <a:t> </a:t>
            </a:r>
            <a:r>
              <a:rPr lang="en-US" sz="1800" dirty="0" err="1"/>
              <a:t>grande</a:t>
            </a:r>
            <a:r>
              <a:rPr lang="en-US" sz="1800" dirty="0"/>
              <a:t> influence sur le </a:t>
            </a:r>
            <a:r>
              <a:rPr lang="en-US" sz="1800" dirty="0" err="1"/>
              <a:t>résultat</a:t>
            </a:r>
            <a:r>
              <a:rPr lang="en-US" sz="1800" dirty="0"/>
              <a:t> final.</a:t>
            </a:r>
          </a:p>
          <a:p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fr-CH" sz="1800" dirty="0"/>
          </a:p>
        </p:txBody>
      </p:sp>
    </p:spTree>
    <p:extLst>
      <p:ext uri="{BB962C8B-B14F-4D97-AF65-F5344CB8AC3E}">
        <p14:creationId xmlns:p14="http://schemas.microsoft.com/office/powerpoint/2010/main" val="589170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7182E52E-2E86-45F8-831D-01ABF747C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Moletage par déformation</a:t>
            </a:r>
            <a:endParaRPr lang="en-US" dirty="0"/>
          </a:p>
        </p:txBody>
      </p:sp>
      <p:pic>
        <p:nvPicPr>
          <p:cNvPr id="9" name="ifanger_molette_v3">
            <a:hlinkClick r:id="" action="ppaction://media"/>
            <a:extLst>
              <a:ext uri="{FF2B5EF4-FFF2-40B4-BE49-F238E27FC236}">
                <a16:creationId xmlns:a16="http://schemas.microsoft.com/office/drawing/2014/main" id="{28117034-4F13-4A15-B354-587AEF9F426E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81" end="7284"/>
                </p14:media>
              </p:ext>
            </p:extLst>
          </p:nvPr>
        </p:nvPicPr>
        <p:blipFill>
          <a:blip r:embed="rId5">
            <a:lum bright="20000" contrast="20000"/>
          </a:blip>
          <a:stretch>
            <a:fillRect/>
          </a:stretch>
        </p:blipFill>
        <p:spPr>
          <a:xfrm>
            <a:off x="252327" y="1740795"/>
            <a:ext cx="5796421" cy="3260413"/>
          </a:xfrm>
        </p:spPr>
      </p:pic>
      <p:sp>
        <p:nvSpPr>
          <p:cNvPr id="8" name="Inhaltsplatzhalter 4">
            <a:extLst>
              <a:ext uri="{FF2B5EF4-FFF2-40B4-BE49-F238E27FC236}">
                <a16:creationId xmlns:a16="http://schemas.microsoft.com/office/drawing/2014/main" id="{D5A0AE52-C652-471A-BC25-B9BC277DBD01}"/>
              </a:ext>
            </a:extLst>
          </p:cNvPr>
          <p:cNvSpPr txBox="1">
            <a:spLocks/>
          </p:cNvSpPr>
          <p:nvPr/>
        </p:nvSpPr>
        <p:spPr>
          <a:xfrm>
            <a:off x="6008914" y="1855135"/>
            <a:ext cx="3135086" cy="404235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Univers Light" panose="020B0403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Univers Light" panose="020B0403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Univers Light" panose="020B0403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Univers Light" panose="020B0403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Univers Light" panose="020B0403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H" sz="1800" dirty="0"/>
              <a:t>Un profil de denture doit passer plusieurs fois au même endroit pour former progressivement son profil.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H" sz="1800" dirty="0"/>
              <a:t>La molette est entraînée par la pièce à travailler. Elle doit donc absolument retrouver la dent à chaque tour, puisque sa rotation n’est pas contrôlée.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H" sz="1800" dirty="0"/>
              <a:t>De plus, la matière ne se déforme pas comme un fluide parfait et tend à former une soudure froide à son sommet.</a:t>
            </a:r>
            <a:endParaRPr lang="en-US" sz="1800" dirty="0"/>
          </a:p>
          <a:p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fr-CH" sz="1800" dirty="0"/>
          </a:p>
        </p:txBody>
      </p:sp>
    </p:spTree>
    <p:extLst>
      <p:ext uri="{BB962C8B-B14F-4D97-AF65-F5344CB8AC3E}">
        <p14:creationId xmlns:p14="http://schemas.microsoft.com/office/powerpoint/2010/main" val="421900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D09F29-9C60-4104-9A10-A8F453BE4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/>
              <a:t>Moletage par déformation</a:t>
            </a:r>
            <a:endParaRPr lang="en-US" dirty="0"/>
          </a:p>
        </p:txBody>
      </p:sp>
      <p:pic>
        <p:nvPicPr>
          <p:cNvPr id="14" name="Inhaltsplatzhalter 13">
            <a:extLst>
              <a:ext uri="{FF2B5EF4-FFF2-40B4-BE49-F238E27FC236}">
                <a16:creationId xmlns:a16="http://schemas.microsoft.com/office/drawing/2014/main" id="{CE103A5B-C98A-4B50-BE2C-EFB22BA0D3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20" y="3652057"/>
            <a:ext cx="2570566" cy="1650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3E0EB2-F91C-4C2A-94E5-84FB6419CB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CH"/>
              <a:t>SIAMS+ 5 mai 2021, Moutier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214168F-DF05-483E-98AA-32951323A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E9B2B33-24EC-4A1D-82C2-974D88F31738}" type="slidenum">
              <a:rPr lang="de-CH" smtClean="0"/>
              <a:pPr/>
              <a:t>5</a:t>
            </a:fld>
            <a:endParaRPr lang="de-CH" dirty="0"/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C106AE6B-83EB-496F-9392-4ABCE34F95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19" y="1672460"/>
            <a:ext cx="2532267" cy="1851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2BD0462-98B7-4730-BA68-875DF67456D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5493" y="1681301"/>
            <a:ext cx="5790637" cy="3659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E3E6C8D2-BF21-4AD6-8398-EB54B74BDF33}"/>
              </a:ext>
            </a:extLst>
          </p:cNvPr>
          <p:cNvSpPr txBox="1"/>
          <p:nvPr/>
        </p:nvSpPr>
        <p:spPr>
          <a:xfrm>
            <a:off x="2830850" y="5302061"/>
            <a:ext cx="60452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dirty="0">
                <a:latin typeface="Univers Light" panose="020B0403020202020204" pitchFamily="34" charset="0"/>
              </a:rPr>
              <a:t>La matière va aller là où la résistance est la plus faible, ce qui occasionne des défauts de remplissage, des traces de frottement et une soudure froide.</a:t>
            </a:r>
            <a:endParaRPr lang="en-US" dirty="0">
              <a:latin typeface="Univers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59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nhaltsplatzhalter 3">
            <a:extLst>
              <a:ext uri="{FF2B5EF4-FFF2-40B4-BE49-F238E27FC236}">
                <a16:creationId xmlns:a16="http://schemas.microsoft.com/office/drawing/2014/main" id="{AA345E2B-8E38-4701-8F44-4E9BD15422E3}"/>
              </a:ext>
            </a:extLst>
          </p:cNvPr>
          <p:cNvSpPr txBox="1">
            <a:spLocks/>
          </p:cNvSpPr>
          <p:nvPr/>
        </p:nvSpPr>
        <p:spPr>
          <a:xfrm>
            <a:off x="6242647" y="1905070"/>
            <a:ext cx="2823077" cy="481640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  <a:latin typeface="Univers Light" panose="020B0403020202020204" pitchFamily="34" charset="0"/>
              </a:rPr>
              <a:t>Tube Ø5/3.8 mm</a:t>
            </a:r>
          </a:p>
          <a:p>
            <a:r>
              <a:rPr lang="en-US" sz="1800" dirty="0">
                <a:solidFill>
                  <a:schemeClr val="tx1"/>
                </a:solidFill>
                <a:latin typeface="Univers Light" panose="020B0403020202020204" pitchFamily="34" charset="0"/>
              </a:rPr>
              <a:t>1.4301 / AISI 304</a:t>
            </a:r>
          </a:p>
          <a:p>
            <a:r>
              <a:rPr lang="en-US" sz="1800" dirty="0">
                <a:solidFill>
                  <a:schemeClr val="tx1"/>
                </a:solidFill>
                <a:latin typeface="Univers Light" panose="020B0403020202020204" pitchFamily="34" charset="0"/>
              </a:rPr>
              <a:t>DIN RAA 0.6</a:t>
            </a:r>
          </a:p>
          <a:p>
            <a:endParaRPr lang="en-US" sz="1800" dirty="0">
              <a:solidFill>
                <a:schemeClr val="tx1"/>
              </a:solidFill>
              <a:latin typeface="Univers Light" panose="020B0403020202020204" pitchFamily="34" charset="0"/>
            </a:endParaRPr>
          </a:p>
          <a:p>
            <a:r>
              <a:rPr lang="fr-CH" sz="1800" dirty="0">
                <a:solidFill>
                  <a:schemeClr val="tx1"/>
                </a:solidFill>
                <a:latin typeface="Univers Light" panose="020B0403020202020204" pitchFamily="34" charset="0"/>
              </a:rPr>
              <a:t>A gauche ce que l’on atteint parfois, à droite ce que l’on attend.</a:t>
            </a:r>
          </a:p>
          <a:p>
            <a:endParaRPr lang="fr-CH" sz="1800" dirty="0">
              <a:solidFill>
                <a:schemeClr val="tx1"/>
              </a:solidFill>
              <a:latin typeface="Univers Light" panose="020B0403020202020204" pitchFamily="34" charset="0"/>
            </a:endParaRPr>
          </a:p>
          <a:p>
            <a:r>
              <a:rPr lang="fr-CH" sz="1800" dirty="0">
                <a:solidFill>
                  <a:schemeClr val="tx1"/>
                </a:solidFill>
                <a:latin typeface="Univers Light" panose="020B0403020202020204" pitchFamily="34" charset="0"/>
              </a:rPr>
              <a:t>Si les matières à copeaux longs se laissent assez bien travailler, celles à copeaux courts demandent  souvent plus de mise au point.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30AAC953-740C-469A-9999-1ED743C4B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Moletage par déformation</a:t>
            </a:r>
            <a:endParaRPr lang="en-US" dirty="0"/>
          </a:p>
        </p:txBody>
      </p:sp>
      <p:pic>
        <p:nvPicPr>
          <p:cNvPr id="12" name="Inhaltsplatzhalter 11" descr="Ein Bild, das drinnen, schließen enthält.&#10;&#10;Automatisch generierte Beschreibung">
            <a:extLst>
              <a:ext uri="{FF2B5EF4-FFF2-40B4-BE49-F238E27FC236}">
                <a16:creationId xmlns:a16="http://schemas.microsoft.com/office/drawing/2014/main" id="{47F97D24-1472-4955-8BB6-34CEBAE7EF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448"/>
          <a:stretch/>
        </p:blipFill>
        <p:spPr>
          <a:xfrm rot="5400000">
            <a:off x="1098926" y="806145"/>
            <a:ext cx="4044794" cy="6242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2551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D05AAA-E458-41B0-A6B7-B6680B6DA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Moletage par déformation</a:t>
            </a:r>
            <a:endParaRPr lang="en-US" dirty="0"/>
          </a:p>
        </p:txBody>
      </p:sp>
      <p:pic>
        <p:nvPicPr>
          <p:cNvPr id="8" name="Inhaltsplatzhalter 7" descr="Ein Bild, das Orgel enthält.&#10;&#10;Automatisch generierte Beschreibung">
            <a:extLst>
              <a:ext uri="{FF2B5EF4-FFF2-40B4-BE49-F238E27FC236}">
                <a16:creationId xmlns:a16="http://schemas.microsoft.com/office/drawing/2014/main" id="{B15DCCDD-6A03-459F-A689-3BE74B95CE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73645" y="2272509"/>
            <a:ext cx="4351337" cy="3263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7E80D6-CAA5-44C5-863E-89D7B6F8E9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CH"/>
              <a:t>SIAMS+ 5 mai 2021, Moutier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E2B91B6-385E-4939-ABD4-5895DC327F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E9B2B33-24EC-4A1D-82C2-974D88F31738}" type="slidenum">
              <a:rPr lang="de-CH" smtClean="0"/>
              <a:pPr/>
              <a:t>7</a:t>
            </a:fld>
            <a:endParaRPr lang="de-CH" dirty="0"/>
          </a:p>
        </p:txBody>
      </p:sp>
      <p:sp>
        <p:nvSpPr>
          <p:cNvPr id="13" name="Inhaltsplatzhalter 4">
            <a:extLst>
              <a:ext uri="{FF2B5EF4-FFF2-40B4-BE49-F238E27FC236}">
                <a16:creationId xmlns:a16="http://schemas.microsoft.com/office/drawing/2014/main" id="{5643A726-9A06-47AB-BB2A-CABC5F3328E7}"/>
              </a:ext>
            </a:extLst>
          </p:cNvPr>
          <p:cNvSpPr txBox="1">
            <a:spLocks/>
          </p:cNvSpPr>
          <p:nvPr/>
        </p:nvSpPr>
        <p:spPr>
          <a:xfrm>
            <a:off x="3582532" y="5326076"/>
            <a:ext cx="1829224" cy="2507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Univers Light" panose="020B0403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Univers Light" panose="020B0403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Univers Light" panose="020B0403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Univers Light" panose="020B0403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Univers Light" panose="020B0403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CH" sz="1600" dirty="0"/>
              <a:t>RAA 0.83 80°</a:t>
            </a:r>
            <a:br>
              <a:rPr lang="fr-CH" sz="1600" dirty="0"/>
            </a:br>
            <a:r>
              <a:rPr lang="fr-CH" sz="1600" dirty="0" err="1"/>
              <a:t>Ac</a:t>
            </a:r>
            <a:r>
              <a:rPr lang="fr-CH" sz="1600" dirty="0"/>
              <a:t>. 50CrMo4</a:t>
            </a:r>
            <a:br>
              <a:rPr lang="fr-CH" sz="1600" dirty="0"/>
            </a:br>
            <a:r>
              <a:rPr lang="fr-CH" sz="1600" dirty="0"/>
              <a:t>Ø26 mm</a:t>
            </a:r>
            <a:br>
              <a:rPr lang="fr-CH" sz="1600" dirty="0"/>
            </a:br>
            <a:r>
              <a:rPr lang="fr-CH" sz="1600" dirty="0"/>
              <a:t>émulsion</a:t>
            </a:r>
            <a:br>
              <a:rPr lang="fr-CH" sz="1600" dirty="0"/>
            </a:br>
            <a:r>
              <a:rPr lang="fr-CH" sz="1600" dirty="0"/>
              <a:t>Outil sur révolver</a:t>
            </a:r>
          </a:p>
        </p:txBody>
      </p:sp>
      <p:sp>
        <p:nvSpPr>
          <p:cNvPr id="15" name="Kreis: nicht ausgefüllt 14">
            <a:extLst>
              <a:ext uri="{FF2B5EF4-FFF2-40B4-BE49-F238E27FC236}">
                <a16:creationId xmlns:a16="http://schemas.microsoft.com/office/drawing/2014/main" id="{8D88EC06-2E3D-4CE4-AE68-C717D332FC6A}"/>
              </a:ext>
            </a:extLst>
          </p:cNvPr>
          <p:cNvSpPr/>
          <p:nvPr/>
        </p:nvSpPr>
        <p:spPr>
          <a:xfrm>
            <a:off x="43149" y="2292263"/>
            <a:ext cx="1750933" cy="3344449"/>
          </a:xfrm>
          <a:prstGeom prst="donut">
            <a:avLst>
              <a:gd name="adj" fmla="val 3764"/>
            </a:avLst>
          </a:prstGeom>
          <a:noFill/>
          <a:ln w="19050">
            <a:solidFill>
              <a:srgbClr val="00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32603C43-5C97-4BCC-BEE5-3E9FF0C389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64296" y="1750981"/>
            <a:ext cx="518475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H" sz="1800" dirty="0"/>
              <a:t>Les nouveaux matériaux couplés à de grandes séries posent des problèmes de stabilité du profil, dès qu’une dent s’abime la charge augmente massivement sur les suivantes et la molette lâche en quelques tours.</a:t>
            </a:r>
          </a:p>
          <a:p>
            <a:pPr marL="0" indent="0">
              <a:buNone/>
            </a:pPr>
            <a:r>
              <a:rPr lang="fr-CH" sz="1800" dirty="0"/>
              <a:t>Ici, deux molettes dont une revêtue en DVA. Celle de gauche n’a produit que 1800 pièces dans du </a:t>
            </a:r>
            <a:r>
              <a:rPr lang="fr-CH" sz="1800" dirty="0" err="1"/>
              <a:t>precidur</a:t>
            </a:r>
            <a:r>
              <a:rPr lang="fr-CH" sz="1800" dirty="0"/>
              <a:t> ou 1.7224. Il fallait donc protéger la denture et réduire le frottement tant que possible. </a:t>
            </a:r>
          </a:p>
          <a:p>
            <a:pPr marL="0" indent="0">
              <a:buNone/>
            </a:pPr>
            <a:r>
              <a:rPr lang="fr-CH" sz="1800" dirty="0"/>
              <a:t>Le DVA, un nouveau revêtement très prometteur proposé par Ifanger, permet une forte augmentation de la durée de vie.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3B95E97-E62E-4A67-89DA-6DA89A5EEE8E}"/>
              </a:ext>
            </a:extLst>
          </p:cNvPr>
          <p:cNvSpPr txBox="1"/>
          <p:nvPr/>
        </p:nvSpPr>
        <p:spPr>
          <a:xfrm>
            <a:off x="5429992" y="5326076"/>
            <a:ext cx="30853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fr-CH" sz="1800" dirty="0"/>
              <a:t>HSS : 1800 pcs</a:t>
            </a:r>
            <a:br>
              <a:rPr lang="fr-CH" sz="1800" dirty="0"/>
            </a:br>
            <a:r>
              <a:rPr lang="fr-CH" sz="1800" dirty="0"/>
              <a:t>HSS+</a:t>
            </a:r>
            <a:r>
              <a:rPr lang="fr-CH" sz="1800" b="1" dirty="0"/>
              <a:t>DVA</a:t>
            </a:r>
            <a:r>
              <a:rPr lang="fr-CH" sz="1800" dirty="0"/>
              <a:t>: 4500 pcs</a:t>
            </a:r>
          </a:p>
        </p:txBody>
      </p:sp>
    </p:spTree>
    <p:extLst>
      <p:ext uri="{BB962C8B-B14F-4D97-AF65-F5344CB8AC3E}">
        <p14:creationId xmlns:p14="http://schemas.microsoft.com/office/powerpoint/2010/main" val="2440612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761AE6-8F8C-43D8-86AA-0C4F6DFEE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Moletage par déformation</a:t>
            </a:r>
            <a:endParaRPr lang="en-US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7C81717-8F51-4CB4-9E41-3065B30BF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15989" y="1925833"/>
            <a:ext cx="475243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H" sz="1800" dirty="0"/>
              <a:t>Si le revêtement d’une molette HSS standard ne suffit pas, un profil spécifique permet d’améliorer les performances. </a:t>
            </a:r>
          </a:p>
          <a:p>
            <a:pPr marL="0" indent="0">
              <a:buNone/>
            </a:pPr>
            <a:r>
              <a:rPr lang="fr-CH" sz="1800" dirty="0"/>
              <a:t>Un chanfrein augmente la résistance des dents, mais aussi les efforts sur la pièce. </a:t>
            </a:r>
          </a:p>
          <a:p>
            <a:pPr marL="0" indent="0">
              <a:buNone/>
            </a:pPr>
            <a:r>
              <a:rPr lang="fr-CH" sz="1800" dirty="0"/>
              <a:t>Un rayon d’entrée est un excellent compromis malgré son coût.</a:t>
            </a:r>
          </a:p>
          <a:p>
            <a:pPr marL="0" indent="0">
              <a:buNone/>
            </a:pPr>
            <a:r>
              <a:rPr lang="fr-CH" sz="1800" dirty="0"/>
              <a:t>Molettes HSS + DVA </a:t>
            </a:r>
            <a:r>
              <a:rPr lang="fr-CH" sz="1800" dirty="0" err="1"/>
              <a:t>gauche+droite</a:t>
            </a:r>
            <a:r>
              <a:rPr lang="fr-CH" sz="1800" dirty="0"/>
              <a:t> pour moletage croisé</a:t>
            </a:r>
          </a:p>
          <a:p>
            <a:pPr marL="0" indent="0">
              <a:buNone/>
            </a:pPr>
            <a:r>
              <a:rPr lang="en-US" sz="1800" dirty="0"/>
              <a:t>Matière </a:t>
            </a:r>
            <a:r>
              <a:rPr lang="en-US" sz="1800" dirty="0" err="1"/>
              <a:t>Nitronic</a:t>
            </a:r>
            <a:r>
              <a:rPr lang="en-US" sz="1800" dirty="0"/>
              <a:t> 60</a:t>
            </a:r>
          </a:p>
          <a:p>
            <a:pPr marL="0" indent="0">
              <a:buNone/>
            </a:pPr>
            <a:r>
              <a:rPr lang="en-US" sz="1800" dirty="0"/>
              <a:t>Ø17 RGE 30° 0.83 x 80°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64CE13-5EC7-48D1-AFB6-FB9884E424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CH"/>
              <a:t>SIAMS+ 5 mai 2021, Moutier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AF8D36-B216-4133-ABBD-04CD6E4C0E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E9B2B33-24EC-4A1D-82C2-974D88F31738}" type="slidenum">
              <a:rPr lang="de-CH" smtClean="0"/>
              <a:pPr/>
              <a:t>8</a:t>
            </a:fld>
            <a:endParaRPr lang="de-CH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BDD044C4-0BAA-4557-96C4-573467BD245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6557C7E-BF45-48A9-A2B1-72B1593C9E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416" y="1915319"/>
            <a:ext cx="3784262" cy="4351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4101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5DBAA1-79DC-4E37-97AE-F98C94AB1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Moletage par déformation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09071D-0CD8-4CE3-91A9-C8343F1E4B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CH"/>
              <a:t>SIAMS+ 5 mai 2021, Moutier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7DDA7C-9B22-4EE6-9B2D-B577BFE16C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E9B2B33-24EC-4A1D-82C2-974D88F31738}" type="slidenum">
              <a:rPr lang="de-CH" smtClean="0"/>
              <a:pPr/>
              <a:t>9</a:t>
            </a:fld>
            <a:endParaRPr lang="de-CH" dirty="0"/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1797C449-50A0-49DC-B5C3-1B249A114D98}"/>
              </a:ext>
            </a:extLst>
          </p:cNvPr>
          <p:cNvSpPr txBox="1">
            <a:spLocks/>
          </p:cNvSpPr>
          <p:nvPr/>
        </p:nvSpPr>
        <p:spPr>
          <a:xfrm>
            <a:off x="202881" y="1778696"/>
            <a:ext cx="8738237" cy="576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Univers Light" panose="020B0403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Univers Light" panose="020B0403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Univers Light" panose="020B0403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Univers Light" panose="020B0403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Univers Light" panose="020B0403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CH" sz="1800" dirty="0"/>
              <a:t>Palettes des revêtements pour le </a:t>
            </a:r>
            <a:r>
              <a:rPr lang="fr-CH" sz="1800" b="1" dirty="0"/>
              <a:t>moletage par déformation proposés par Ifanger</a:t>
            </a:r>
            <a:endParaRPr lang="en-US" sz="18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8A912C2-2826-4269-BD4A-B88CCCE94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80" y="2481380"/>
            <a:ext cx="8603810" cy="323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688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fanger-Präsentation" id="{7C64239B-225D-429E-9688-56013A00D146}" vid="{4518ABEF-76DA-450A-B5F9-98F1BA1D58A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5FF4834CF4BE41BBC2F24CD94CDAB7" ma:contentTypeVersion="12" ma:contentTypeDescription="Crée un document." ma:contentTypeScope="" ma:versionID="6e5acb2c0e413f5ace6bd3b5be18f4cc">
  <xsd:schema xmlns:xsd="http://www.w3.org/2001/XMLSchema" xmlns:xs="http://www.w3.org/2001/XMLSchema" xmlns:p="http://schemas.microsoft.com/office/2006/metadata/properties" xmlns:ns2="b488553e-6e89-4d7f-b083-a71e37a7962f" xmlns:ns3="8d1db0f9-2c65-4ee1-8756-13fa477d36b7" targetNamespace="http://schemas.microsoft.com/office/2006/metadata/properties" ma:root="true" ma:fieldsID="3bd505a57ff93de75d3758080dc053a5" ns2:_="" ns3:_="">
    <xsd:import namespace="b488553e-6e89-4d7f-b083-a71e37a7962f"/>
    <xsd:import namespace="8d1db0f9-2c65-4ee1-8756-13fa477d36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88553e-6e89-4d7f-b083-a71e37a796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1db0f9-2c65-4ee1-8756-13fa477d36b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FAEBB17-50A6-40FA-B89F-E43B86E75914}"/>
</file>

<file path=customXml/itemProps2.xml><?xml version="1.0" encoding="utf-8"?>
<ds:datastoreItem xmlns:ds="http://schemas.openxmlformats.org/officeDocument/2006/customXml" ds:itemID="{9546E9B2-9B79-4AB7-A448-C3CF76DC0D1F}"/>
</file>

<file path=customXml/itemProps3.xml><?xml version="1.0" encoding="utf-8"?>
<ds:datastoreItem xmlns:ds="http://schemas.openxmlformats.org/officeDocument/2006/customXml" ds:itemID="{285DE82D-E277-4AB9-8A8D-7064DBC04BF5}"/>
</file>

<file path=docProps/app.xml><?xml version="1.0" encoding="utf-8"?>
<Properties xmlns="http://schemas.openxmlformats.org/officeDocument/2006/extended-properties" xmlns:vt="http://schemas.openxmlformats.org/officeDocument/2006/docPropsVTypes">
  <Template>Ifanger-Präsentation</Template>
  <TotalTime>0</TotalTime>
  <Words>712</Words>
  <Application>Microsoft Office PowerPoint</Application>
  <PresentationFormat>Affichage à l'écran (4:3)</PresentationFormat>
  <Paragraphs>79</Paragraphs>
  <Slides>11</Slides>
  <Notes>11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7" baseType="lpstr">
      <vt:lpstr>Arial</vt:lpstr>
      <vt:lpstr>Calibri</vt:lpstr>
      <vt:lpstr>Garamond</vt:lpstr>
      <vt:lpstr>Univers</vt:lpstr>
      <vt:lpstr>Univers Light</vt:lpstr>
      <vt:lpstr>Office</vt:lpstr>
      <vt:lpstr>Moletage par déformation</vt:lpstr>
      <vt:lpstr>Moletage par déformation</vt:lpstr>
      <vt:lpstr>Moletage par déformation</vt:lpstr>
      <vt:lpstr>Moletage par déformation</vt:lpstr>
      <vt:lpstr>Moletage par déformation</vt:lpstr>
      <vt:lpstr>Moletage par déformation</vt:lpstr>
      <vt:lpstr>Moletage par déformation</vt:lpstr>
      <vt:lpstr>Moletage par déformation</vt:lpstr>
      <vt:lpstr>Moletage par déformation</vt:lpstr>
      <vt:lpstr>Moletage par déformation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Moletage par déformation</dc:title>
  <dc:creator>Olivier Flückiger</dc:creator>
  <cp:lastModifiedBy>Pierre-Yves Kohler</cp:lastModifiedBy>
  <cp:revision>5</cp:revision>
  <dcterms:created xsi:type="dcterms:W3CDTF">2021-04-28T05:01:46Z</dcterms:created>
  <dcterms:modified xsi:type="dcterms:W3CDTF">2021-05-07T14:06:01Z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0x010100635FF4834CF4BE41BBC2F24CD94CDAB7</vt:lpwstr>
  </property>
</Properties>
</file>