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1" r:id="rId7"/>
    <p:sldId id="264" r:id="rId8"/>
    <p:sldId id="265" r:id="rId9"/>
    <p:sldId id="267" r:id="rId10"/>
    <p:sldId id="266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CC0066"/>
    <a:srgbClr val="1B1C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68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37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5E7ED19-357A-47A2-BA6D-8648C0AC9A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8777A86-3214-47E8-A10E-B6A4B0B28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024FEE-F197-442C-B95B-6438BDAA5A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43BF47-DC9E-4BA6-9459-B6F0C35E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616C559-C7A8-4757-8180-34629DCA8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31390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26A5BE-5C94-4C4E-98F9-E74DE03B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222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2364C3-5F7C-4A87-85D8-2DACA34AB1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62681"/>
            <a:ext cx="10515600" cy="511428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4DBD64-850B-43DC-AE22-3729A2DC90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505FF7-4590-4A0C-91C0-F947C9CAE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D2F8A3-531F-400D-9BEE-4B651182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6839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8274985-0532-41D3-9984-A5868F8FE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2055" y="365125"/>
            <a:ext cx="932934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C1EB2C5-31DE-44BC-A1D3-46DA19B826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933553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68AABD-DC25-4230-83A6-CD6CD796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6C58FB-DF62-48A2-BCB8-08C2BB319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DCCDF9-DFEE-4897-905A-77196557E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43356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0F7BFC-6B77-45FB-8E9A-6CE217251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6583C2-39C4-4C19-AD72-21F353463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2151"/>
            <a:ext cx="10515600" cy="4924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CCCCCD-3030-4EC1-BC1B-CECAD9ACC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9626F3-9D5A-4CF0-A209-3E67982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A51AF5-1D3C-48D3-AEF8-7A1B25069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67817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63965C-C9F7-49F0-BB2E-1FFE42321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B35FD5-E8F9-4293-A70F-C88A7CCEB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AC2716-9A00-4A21-82AA-BE3AE6F569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3D85E7-198B-4F95-9FC3-FB242776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0B5DA89-B30B-483A-9DD8-9238B2EF8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3083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BD881C-F223-472F-B55F-2C7D5F17C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9891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34B822-1C41-471A-962A-CC80173F2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161535"/>
            <a:ext cx="5181600" cy="50154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0D1C95-6CA9-4FF9-8268-B183802D23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161535"/>
            <a:ext cx="5181600" cy="501542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6F05EE-6B8B-456B-BD25-BB81D7487B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98878C-82BC-4C8C-AA13-3586EEC64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854AC4F-D09F-4CF3-8449-6B01C0314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483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953B91-05BD-4F97-A43E-99BC02453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0694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09EB77-798B-4996-8B01-D00E19468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972066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76EF15-31F1-45E6-8876-1CF79A2712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795978"/>
            <a:ext cx="5157787" cy="43936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7B92777-3953-4F71-B01D-9424498244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72066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7C66BB5-0A58-44C7-9B57-CFDE044BA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95978"/>
            <a:ext cx="5183188" cy="43936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9188BC3-EDE6-4885-8364-9BC4A222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98E098-3A7E-43D9-8A69-91E7C474C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F779E9-51C6-4A7A-A94C-5399F1F0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219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C50F8-8007-470E-B8C1-0F3A6F6D2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936"/>
            <a:ext cx="10515600" cy="62341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15842F6-D22F-4830-A683-1EA287EB05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2D9159-643D-492B-A291-E0A0A88FB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D48F7A-699A-4C9C-A3A7-51867AE0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80389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370703C-7FD9-4334-BEF2-AA1F83A5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128D365-8433-4160-B308-097C937FB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8D3441-2F3C-458E-8E52-116CE017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84100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DC5465-B183-460D-A237-E64AFA157C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53022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/>
              <a:t>Style du titre</a:t>
            </a:r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FBF7CC-93C3-4D24-A340-701DBC040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95363"/>
            <a:ext cx="6172200" cy="48656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H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EC0ACD-6FEE-4872-BAF6-1910E4D6B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95363"/>
            <a:ext cx="3932237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B66B2E-3583-4B62-B90D-16F9463D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2F419C-CA05-4E71-9E1E-AE81B408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4E83659-537D-4FCA-BC0C-F4A3D76D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557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622B82-3F65-45B6-92DD-D1093C7B68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53022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 dirty="0" err="1"/>
              <a:t>Styledu</a:t>
            </a:r>
            <a:r>
              <a:rPr lang="fr-FR" dirty="0"/>
              <a:t> titre</a:t>
            </a:r>
            <a:endParaRPr lang="fr-CH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EA6AAED-AEB2-48B2-822B-E4EEA8A5F0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12DCEF1-9645-49B3-BA46-D60F33BB9C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995363"/>
            <a:ext cx="3932237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201FEB-ADE9-4582-812F-0BFA0ABCD7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605889-C857-4408-AB53-28ABF6DA485A}" type="datetimeFigureOut">
              <a:rPr lang="fr-CH" smtClean="0"/>
              <a:t>30.04.2021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575EAE-91E9-4E8F-BBE1-878FDBFD1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F9B5F86-811D-4433-95A5-AB9A08875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F50115-B0EA-4607-A53D-B58C87B4C672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7821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C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23A6CD8-206E-404C-A60D-3867510690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9"/>
          <a:stretch/>
        </p:blipFill>
        <p:spPr>
          <a:xfrm>
            <a:off x="11341100" y="125408"/>
            <a:ext cx="777782" cy="8232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B47BCC3-AB47-41D6-B20F-0FD4AFB10B6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010" y="134933"/>
            <a:ext cx="992015" cy="296867"/>
          </a:xfrm>
          <a:prstGeom prst="rect">
            <a:avLst/>
          </a:prstGeom>
        </p:spPr>
      </p:pic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05A9E0D-699F-4336-B39E-8B7D77FCB5D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932" y="6249215"/>
            <a:ext cx="1123950" cy="48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microleanlab.ch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f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Bildplatzhalter 16" descr="Une image contenant ciel&#10;&#10;Description générée automatiquement">
            <a:extLst>
              <a:ext uri="{FF2B5EF4-FFF2-40B4-BE49-F238E27FC236}">
                <a16:creationId xmlns:a16="http://schemas.microsoft.com/office/drawing/2014/main" id="{FDD106FA-563F-444A-A20C-CDACD8C300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479589" y="-6"/>
            <a:ext cx="9712410" cy="4677529"/>
          </a:xfrm>
          <a:prstGeom prst="rect">
            <a:avLst/>
          </a:prstGeom>
        </p:spPr>
      </p:pic>
      <p:pic>
        <p:nvPicPr>
          <p:cNvPr id="9" name="Image 8" descr="Une image contenant patinage, automate&#10;&#10;Description générée automatiquement">
            <a:extLst>
              <a:ext uri="{FF2B5EF4-FFF2-40B4-BE49-F238E27FC236}">
                <a16:creationId xmlns:a16="http://schemas.microsoft.com/office/drawing/2014/main" id="{E9935357-5E7B-4251-B73E-B89E2E7A39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0" r="-1" b="8780"/>
          <a:stretch/>
        </p:blipFill>
        <p:spPr>
          <a:xfrm>
            <a:off x="4596714" y="3706964"/>
            <a:ext cx="7595285" cy="315632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271B2CF0-7348-47F1-B14F-26DA2C107FB6}"/>
              </a:ext>
            </a:extLst>
          </p:cNvPr>
          <p:cNvSpPr txBox="1">
            <a:spLocks/>
          </p:cNvSpPr>
          <p:nvPr/>
        </p:nvSpPr>
        <p:spPr>
          <a:xfrm>
            <a:off x="922764" y="467917"/>
            <a:ext cx="11598622" cy="4260056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fr-CH" sz="5400" dirty="0" err="1">
                <a:solidFill>
                  <a:schemeClr val="bg1"/>
                </a:solidFill>
              </a:rPr>
              <a:t>MicroLean</a:t>
            </a:r>
            <a:r>
              <a:rPr lang="fr-CH" sz="5400" dirty="0">
                <a:solidFill>
                  <a:schemeClr val="bg1"/>
                </a:solidFill>
              </a:rPr>
              <a:t> </a:t>
            </a:r>
            <a:r>
              <a:rPr lang="fr-CH" sz="5400" dirty="0" err="1">
                <a:solidFill>
                  <a:schemeClr val="bg1"/>
                </a:solidFill>
              </a:rPr>
              <a:t>Lab</a:t>
            </a:r>
            <a:r>
              <a:rPr lang="fr-CH" sz="5400" dirty="0">
                <a:solidFill>
                  <a:schemeClr val="bg1"/>
                </a:solidFill>
              </a:rPr>
              <a:t> (</a:t>
            </a:r>
            <a:r>
              <a:rPr lang="fr-CH" sz="5400" dirty="0" err="1">
                <a:solidFill>
                  <a:schemeClr val="bg1"/>
                </a:solidFill>
              </a:rPr>
              <a:t>MiLL</a:t>
            </a:r>
            <a:r>
              <a:rPr lang="fr-CH" sz="5400" dirty="0">
                <a:solidFill>
                  <a:schemeClr val="bg1"/>
                </a:solidFill>
              </a:rPr>
              <a:t>) : </a:t>
            </a:r>
          </a:p>
          <a:p>
            <a:pPr>
              <a:spcAft>
                <a:spcPts val="600"/>
              </a:spcAft>
            </a:pPr>
            <a:r>
              <a:rPr lang="fr-CH" sz="5400" dirty="0">
                <a:solidFill>
                  <a:schemeClr val="bg1"/>
                </a:solidFill>
              </a:rPr>
              <a:t>de l’Automatisation à</a:t>
            </a:r>
          </a:p>
          <a:p>
            <a:pPr>
              <a:spcAft>
                <a:spcPts val="600"/>
              </a:spcAft>
            </a:pPr>
            <a:r>
              <a:rPr lang="fr-CH" sz="5400" dirty="0">
                <a:solidFill>
                  <a:schemeClr val="bg1"/>
                </a:solidFill>
              </a:rPr>
              <a:t>l’Autonomisation</a:t>
            </a:r>
          </a:p>
        </p:txBody>
      </p:sp>
    </p:spTree>
    <p:extLst>
      <p:ext uri="{BB962C8B-B14F-4D97-AF65-F5344CB8AC3E}">
        <p14:creationId xmlns:p14="http://schemas.microsoft.com/office/powerpoint/2010/main" val="1696207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hlinkClick r:id="rId2"/>
            <a:extLst>
              <a:ext uri="{FF2B5EF4-FFF2-40B4-BE49-F238E27FC236}">
                <a16:creationId xmlns:a16="http://schemas.microsoft.com/office/drawing/2014/main" id="{B2DAC825-452F-47D7-8904-A399DCA901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3" b="123"/>
          <a:stretch/>
        </p:blipFill>
        <p:spPr>
          <a:xfrm>
            <a:off x="1003300" y="934687"/>
            <a:ext cx="9603055" cy="535181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14F245-22EB-44C5-9556-AC660E1E2582}"/>
              </a:ext>
            </a:extLst>
          </p:cNvPr>
          <p:cNvSpPr txBox="1"/>
          <p:nvPr/>
        </p:nvSpPr>
        <p:spPr>
          <a:xfrm flipH="1">
            <a:off x="7706217" y="2871929"/>
            <a:ext cx="1180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4400" b="1" dirty="0">
                <a:solidFill>
                  <a:schemeClr val="bg1"/>
                </a:solidFill>
              </a:rPr>
              <a:t>.ch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4368F2-0EFD-4E0A-B5D0-22D591A96139}"/>
              </a:ext>
            </a:extLst>
          </p:cNvPr>
          <p:cNvSpPr txBox="1"/>
          <p:nvPr/>
        </p:nvSpPr>
        <p:spPr>
          <a:xfrm>
            <a:off x="2105025" y="2859986"/>
            <a:ext cx="15692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400" b="1" dirty="0">
                <a:solidFill>
                  <a:schemeClr val="bg1"/>
                </a:solidFill>
              </a:rPr>
              <a:t>www.</a:t>
            </a:r>
            <a:endParaRPr lang="fr-CH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4C7709CC-DD9E-42C9-8EF1-D8861F467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" y="-6"/>
            <a:ext cx="12192000" cy="68559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9A90B3-105D-40F7-8589-BAE7D140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729" y="940723"/>
            <a:ext cx="6713823" cy="1325563"/>
          </a:xfrm>
        </p:spPr>
        <p:txBody>
          <a:bodyPr>
            <a:normAutofit/>
          </a:bodyPr>
          <a:lstStyle/>
          <a:p>
            <a:r>
              <a:rPr lang="fr-CH" dirty="0"/>
              <a:t>Imaginez un besoin</a:t>
            </a:r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16302" y="2496668"/>
            <a:ext cx="3163824" cy="3163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CF7415-2487-4262-A1B3-8C816C6B7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/>
        </p:blipFill>
        <p:spPr>
          <a:xfrm>
            <a:off x="3580894" y="2661260"/>
            <a:ext cx="2834640" cy="283464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20" name="Image 19" descr="Une image contenant montre&#10;&#10;Description générée automatiquement">
            <a:extLst>
              <a:ext uri="{FF2B5EF4-FFF2-40B4-BE49-F238E27FC236}">
                <a16:creationId xmlns:a16="http://schemas.microsoft.com/office/drawing/2014/main" id="{BB02F539-DEF7-4A5A-837E-DD522FF090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026" name="Picture 2" descr="Pourquoi les dents jaunissent-elles - Wikidée ...">
            <a:extLst>
              <a:ext uri="{FF2B5EF4-FFF2-40B4-BE49-F238E27FC236}">
                <a16:creationId xmlns:a16="http://schemas.microsoft.com/office/drawing/2014/main" id="{8FA7D516-BAC8-434E-8F2A-15093C913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60"/>
          <a:stretch/>
        </p:blipFill>
        <p:spPr bwMode="auto">
          <a:xfrm>
            <a:off x="4829" y="4143983"/>
            <a:ext cx="2837638" cy="2714026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22F35A6F-9562-47DA-AEA6-4AA522A8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4894" y="3000873"/>
            <a:ext cx="4244122" cy="3181684"/>
          </a:xfrm>
        </p:spPr>
        <p:txBody>
          <a:bodyPr anchor="t">
            <a:normAutofit/>
          </a:bodyPr>
          <a:lstStyle/>
          <a:p>
            <a:r>
              <a:rPr lang="fr-CH" sz="3200" dirty="0"/>
              <a:t>Horlogerie</a:t>
            </a:r>
          </a:p>
          <a:p>
            <a:r>
              <a:rPr lang="fr-CH" sz="3200" dirty="0"/>
              <a:t>Bijouterie</a:t>
            </a:r>
          </a:p>
          <a:p>
            <a:r>
              <a:rPr lang="fr-CH" sz="3200" dirty="0"/>
              <a:t>Dentisterie</a:t>
            </a:r>
          </a:p>
          <a:p>
            <a:r>
              <a:rPr lang="fr-CH" sz="3200" dirty="0"/>
              <a:t>Médical</a:t>
            </a:r>
          </a:p>
          <a:p>
            <a:endParaRPr lang="fr-CH" sz="3200" dirty="0"/>
          </a:p>
        </p:txBody>
      </p:sp>
    </p:spTree>
    <p:extLst>
      <p:ext uri="{BB962C8B-B14F-4D97-AF65-F5344CB8AC3E}">
        <p14:creationId xmlns:p14="http://schemas.microsoft.com/office/powerpoint/2010/main" val="6487361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 18">
            <a:extLst>
              <a:ext uri="{FF2B5EF4-FFF2-40B4-BE49-F238E27FC236}">
                <a16:creationId xmlns:a16="http://schemas.microsoft.com/office/drawing/2014/main" id="{AEB67E57-825B-4EF3-B9F0-8E8856BD33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7" b="3110"/>
          <a:stretch/>
        </p:blipFill>
        <p:spPr>
          <a:xfrm>
            <a:off x="-7" y="-6"/>
            <a:ext cx="12192000" cy="68559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9A90B3-105D-40F7-8589-BAE7D140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729" y="940723"/>
            <a:ext cx="6713823" cy="1325563"/>
          </a:xfrm>
        </p:spPr>
        <p:txBody>
          <a:bodyPr>
            <a:normAutofit/>
          </a:bodyPr>
          <a:lstStyle/>
          <a:p>
            <a:r>
              <a:rPr lang="fr-CH" dirty="0"/>
              <a:t>Pensez un produit</a:t>
            </a: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16302" y="2496668"/>
            <a:ext cx="3163824" cy="3163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0E337B3-CDE9-430E-A233-C5E531378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2" t="796" r="11308" b="4826"/>
          <a:stretch/>
        </p:blipFill>
        <p:spPr>
          <a:xfrm>
            <a:off x="3580894" y="2714625"/>
            <a:ext cx="2820287" cy="2743199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7537383-CF3E-47A1-B849-1A36593111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1" t="17958" r="1590" b="1555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46D0085-19BD-41D3-B590-B4DC849B48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" t="5541" r="2625" b="-68"/>
          <a:stretch/>
        </p:blipFill>
        <p:spPr>
          <a:xfrm>
            <a:off x="7413" y="4007260"/>
            <a:ext cx="314990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22F35A6F-9562-47DA-AEA6-4AA522A8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446" y="2416416"/>
            <a:ext cx="4244122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H" dirty="0"/>
              <a:t>Production microtechnique</a:t>
            </a:r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402088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 descr="Une image contenant accessoire, chaîne&#10;&#10;Description générée automatiquement">
            <a:extLst>
              <a:ext uri="{FF2B5EF4-FFF2-40B4-BE49-F238E27FC236}">
                <a16:creationId xmlns:a16="http://schemas.microsoft.com/office/drawing/2014/main" id="{29717892-0666-49C9-B7B4-9781B7EB99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2" r="10160" b="-1"/>
          <a:stretch/>
        </p:blipFill>
        <p:spPr>
          <a:xfrm>
            <a:off x="-7" y="-6"/>
            <a:ext cx="12192000" cy="68559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9A90B3-105D-40F7-8589-BAE7D140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729" y="940723"/>
            <a:ext cx="6713823" cy="1325563"/>
          </a:xfrm>
        </p:spPr>
        <p:txBody>
          <a:bodyPr>
            <a:normAutofit/>
          </a:bodyPr>
          <a:lstStyle/>
          <a:p>
            <a:r>
              <a:rPr lang="fr-CH" dirty="0"/>
              <a:t>Pensez un style de vie</a:t>
            </a: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16302" y="2496668"/>
            <a:ext cx="3163824" cy="3163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58240D62-F0E4-4BD8-BE79-C9E4E4754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0894" y="2661260"/>
            <a:ext cx="2834640" cy="283464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33" name="Image 32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6882CB38-C72D-4AFD-BC16-E1CCD95213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B0480A2-1709-45F0-932D-2B28F3D1DDC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" r="4" b="8510"/>
          <a:stretch/>
        </p:blipFill>
        <p:spPr>
          <a:xfrm>
            <a:off x="4828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22F35A6F-9562-47DA-AEA6-4AA522A8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446" y="2416416"/>
            <a:ext cx="4244122" cy="79059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H" dirty="0"/>
              <a:t>Bijoux à la demande</a:t>
            </a:r>
          </a:p>
          <a:p>
            <a:pPr marL="0" indent="0">
              <a:buNone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4304820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4948853-305A-4C0F-BECD-36363F8C57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651" t="14927" r="13651" b="724"/>
          <a:stretch/>
        </p:blipFill>
        <p:spPr>
          <a:xfrm>
            <a:off x="-4828" y="7104"/>
            <a:ext cx="12192000" cy="6855958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9A90B3-105D-40F7-8589-BAE7D140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4729" y="940723"/>
            <a:ext cx="6713823" cy="1325563"/>
          </a:xfrm>
        </p:spPr>
        <p:txBody>
          <a:bodyPr>
            <a:normAutofit/>
          </a:bodyPr>
          <a:lstStyle/>
          <a:p>
            <a:r>
              <a:rPr lang="fr-CH" dirty="0"/>
              <a:t>Pensez une solution</a:t>
            </a: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2EEE8F11-3582-44B7-9869-F2D26D7DD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133221" cy="3548529"/>
          </a:xfrm>
          <a:custGeom>
            <a:avLst/>
            <a:gdLst>
              <a:gd name="connsiteX0" fmla="*/ 0 w 4133221"/>
              <a:gd name="connsiteY0" fmla="*/ 0 h 3548529"/>
              <a:gd name="connsiteX1" fmla="*/ 3798429 w 4133221"/>
              <a:gd name="connsiteY1" fmla="*/ 0 h 3548529"/>
              <a:gd name="connsiteX2" fmla="*/ 3850140 w 4133221"/>
              <a:gd name="connsiteY2" fmla="*/ 85119 h 3548529"/>
              <a:gd name="connsiteX3" fmla="*/ 4133221 w 4133221"/>
              <a:gd name="connsiteY3" fmla="*/ 1203093 h 3548529"/>
              <a:gd name="connsiteX4" fmla="*/ 1787785 w 4133221"/>
              <a:gd name="connsiteY4" fmla="*/ 3548529 h 3548529"/>
              <a:gd name="connsiteX5" fmla="*/ 129311 w 4133221"/>
              <a:gd name="connsiteY5" fmla="*/ 2861567 h 3548529"/>
              <a:gd name="connsiteX6" fmla="*/ 0 w 4133221"/>
              <a:gd name="connsiteY6" fmla="*/ 2719289 h 3548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221" h="3548529">
                <a:moveTo>
                  <a:pt x="0" y="0"/>
                </a:moveTo>
                <a:lnTo>
                  <a:pt x="3798429" y="0"/>
                </a:lnTo>
                <a:lnTo>
                  <a:pt x="3850140" y="85119"/>
                </a:lnTo>
                <a:cubicBezTo>
                  <a:pt x="4030674" y="417451"/>
                  <a:pt x="4133221" y="798296"/>
                  <a:pt x="4133221" y="1203093"/>
                </a:cubicBezTo>
                <a:cubicBezTo>
                  <a:pt x="4133221" y="2498442"/>
                  <a:pt x="3083134" y="3548529"/>
                  <a:pt x="1787785" y="3548529"/>
                </a:cubicBezTo>
                <a:cubicBezTo>
                  <a:pt x="1140111" y="3548529"/>
                  <a:pt x="553752" y="3286007"/>
                  <a:pt x="129311" y="2861567"/>
                </a:cubicBezTo>
                <a:lnTo>
                  <a:pt x="0" y="2719289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2141F1CC-6A53-4BCF-9127-AABB52E24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1" y="3842187"/>
            <a:ext cx="3321156" cy="3015812"/>
          </a:xfrm>
          <a:custGeom>
            <a:avLst/>
            <a:gdLst>
              <a:gd name="connsiteX0" fmla="*/ 1359768 w 3321156"/>
              <a:gd name="connsiteY0" fmla="*/ 0 h 3015812"/>
              <a:gd name="connsiteX1" fmla="*/ 3321156 w 3321156"/>
              <a:gd name="connsiteY1" fmla="*/ 1961388 h 3015812"/>
              <a:gd name="connsiteX2" fmla="*/ 3084427 w 3321156"/>
              <a:gd name="connsiteY2" fmla="*/ 2896302 h 3015812"/>
              <a:gd name="connsiteX3" fmla="*/ 3011823 w 3321156"/>
              <a:gd name="connsiteY3" fmla="*/ 3015812 h 3015812"/>
              <a:gd name="connsiteX4" fmla="*/ 0 w 3321156"/>
              <a:gd name="connsiteY4" fmla="*/ 3015812 h 3015812"/>
              <a:gd name="connsiteX5" fmla="*/ 0 w 3321156"/>
              <a:gd name="connsiteY5" fmla="*/ 549808 h 3015812"/>
              <a:gd name="connsiteX6" fmla="*/ 112143 w 3321156"/>
              <a:gd name="connsiteY6" fmla="*/ 447886 h 3015812"/>
              <a:gd name="connsiteX7" fmla="*/ 1359768 w 3321156"/>
              <a:gd name="connsiteY7" fmla="*/ 0 h 3015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21156" h="3015812">
                <a:moveTo>
                  <a:pt x="1359768" y="0"/>
                </a:moveTo>
                <a:cubicBezTo>
                  <a:pt x="2443013" y="0"/>
                  <a:pt x="3321156" y="878143"/>
                  <a:pt x="3321156" y="1961388"/>
                </a:cubicBezTo>
                <a:cubicBezTo>
                  <a:pt x="3321156" y="2299902"/>
                  <a:pt x="3235400" y="2618387"/>
                  <a:pt x="3084427" y="2896302"/>
                </a:cubicBezTo>
                <a:lnTo>
                  <a:pt x="3011823" y="3015812"/>
                </a:lnTo>
                <a:lnTo>
                  <a:pt x="0" y="3015812"/>
                </a:lnTo>
                <a:lnTo>
                  <a:pt x="0" y="549808"/>
                </a:lnTo>
                <a:lnTo>
                  <a:pt x="112143" y="447886"/>
                </a:lnTo>
                <a:cubicBezTo>
                  <a:pt x="451187" y="168082"/>
                  <a:pt x="885848" y="0"/>
                  <a:pt x="135976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561B2B49-7142-4CA8-A929-4671548E6A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16302" y="2496668"/>
            <a:ext cx="3163824" cy="3163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 descr="Une image contenant noir, sombre&#10;&#10;Description générée automatiquement">
            <a:extLst>
              <a:ext uri="{FF2B5EF4-FFF2-40B4-BE49-F238E27FC236}">
                <a16:creationId xmlns:a16="http://schemas.microsoft.com/office/drawing/2014/main" id="{A026F296-86AD-4EDE-B8FE-E4C94C82EC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3" r="1" b="29798"/>
          <a:stretch/>
        </p:blipFill>
        <p:spPr>
          <a:xfrm>
            <a:off x="3580894" y="2661260"/>
            <a:ext cx="2834640" cy="283464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72EC787-681A-465A-9237-8B7F49ED1D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8" b="7368"/>
          <a:stretch/>
        </p:blipFill>
        <p:spPr>
          <a:xfrm>
            <a:off x="20" y="10"/>
            <a:ext cx="3967953" cy="3383270"/>
          </a:xfrm>
          <a:custGeom>
            <a:avLst/>
            <a:gdLst/>
            <a:ahLst/>
            <a:cxnLst/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22" name="Image 21" descr="Une image contenant blanc, sombre, lumière&#10;&#10;Description générée automatiquement">
            <a:extLst>
              <a:ext uri="{FF2B5EF4-FFF2-40B4-BE49-F238E27FC236}">
                <a16:creationId xmlns:a16="http://schemas.microsoft.com/office/drawing/2014/main" id="{D0E337B3-CDE9-430E-A233-C5E531378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8" y="4007260"/>
            <a:ext cx="3155071" cy="2850749"/>
          </a:xfrm>
          <a:custGeom>
            <a:avLst/>
            <a:gdLst/>
            <a:ahLst/>
            <a:cxnLst/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22F35A6F-9562-47DA-AEA6-4AA522A8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9446" y="2416416"/>
            <a:ext cx="4244122" cy="318168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CH" dirty="0"/>
              <a:t>Dentisterie Médical</a:t>
            </a:r>
          </a:p>
        </p:txBody>
      </p:sp>
    </p:spTree>
    <p:extLst>
      <p:ext uri="{BB962C8B-B14F-4D97-AF65-F5344CB8AC3E}">
        <p14:creationId xmlns:p14="http://schemas.microsoft.com/office/powerpoint/2010/main" val="34821739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782A78-163A-476B-A02C-61B32173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20" y="232911"/>
            <a:ext cx="7862493" cy="697556"/>
          </a:xfrm>
        </p:spPr>
        <p:txBody>
          <a:bodyPr/>
          <a:lstStyle/>
          <a:p>
            <a:r>
              <a:rPr lang="fr-CH" b="1" dirty="0">
                <a:solidFill>
                  <a:schemeClr val="bg1"/>
                </a:solidFill>
              </a:rPr>
              <a:t>Créez aujourd’hui</a:t>
            </a:r>
            <a:br>
              <a:rPr lang="fr-CH" b="1" dirty="0">
                <a:solidFill>
                  <a:schemeClr val="bg1"/>
                </a:solidFill>
              </a:rPr>
            </a:br>
            <a:endParaRPr lang="fr-CH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C4A8C5-F262-4ED5-BBFB-E0C500D941F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1280" y="1099935"/>
            <a:ext cx="7862493" cy="525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DFE3C04-1F93-40F9-BEE9-7976BB3E23EA}"/>
              </a:ext>
            </a:extLst>
          </p:cNvPr>
          <p:cNvSpPr txBox="1"/>
          <p:nvPr/>
        </p:nvSpPr>
        <p:spPr>
          <a:xfrm>
            <a:off x="8393300" y="1456404"/>
            <a:ext cx="3708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>
                <a:solidFill>
                  <a:schemeClr val="bg1"/>
                </a:solidFill>
              </a:rPr>
              <a:t>Une solution est le résultat d’une suite de nombreux processus.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r>
              <a:rPr lang="fr-CH" sz="2000" dirty="0">
                <a:solidFill>
                  <a:schemeClr val="bg1"/>
                </a:solidFill>
              </a:rPr>
              <a:t>Chaque processus met en œuvre au moins un spécialiste.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r>
              <a:rPr lang="fr-CH" sz="2000" dirty="0">
                <a:solidFill>
                  <a:schemeClr val="bg1"/>
                </a:solidFill>
              </a:rPr>
              <a:t>Entre les processus, on trouve les stocks-tampons, les contrôles qualité, les attentes, les déplacements, la sous-traitance, les contrôles d’entrée, etc.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pPr algn="ctr"/>
            <a:r>
              <a:rPr lang="fr-CH" sz="2000" dirty="0">
                <a:solidFill>
                  <a:srgbClr val="FF0000"/>
                </a:solidFill>
              </a:rPr>
              <a:t>Tout ce que LEAN se fait fort de supprimer commence ici</a:t>
            </a:r>
          </a:p>
        </p:txBody>
      </p:sp>
    </p:spTree>
    <p:extLst>
      <p:ext uri="{BB962C8B-B14F-4D97-AF65-F5344CB8AC3E}">
        <p14:creationId xmlns:p14="http://schemas.microsoft.com/office/powerpoint/2010/main" val="162385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3BF3FD83-F5A5-41AC-A02A-DA35BA0B4C8B}"/>
              </a:ext>
            </a:extLst>
          </p:cNvPr>
          <p:cNvSpPr txBox="1"/>
          <p:nvPr/>
        </p:nvSpPr>
        <p:spPr>
          <a:xfrm>
            <a:off x="8320290" y="1353136"/>
            <a:ext cx="3764999" cy="4401205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fr-CH" sz="2000" dirty="0">
                <a:solidFill>
                  <a:schemeClr val="bg1"/>
                </a:solidFill>
              </a:rPr>
              <a:t>Des micro-usines pour des produits semi-finis aboutis qui: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bg1"/>
                </a:solidFill>
              </a:rPr>
              <a:t>combinent de nombreux process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bg1"/>
              </a:solidFill>
            </a:endParaRP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bg1"/>
                </a:solidFill>
              </a:rPr>
              <a:t>mettent le produit en production de manière autonome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bg1"/>
              </a:solidFill>
            </a:endParaRP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bg1"/>
                </a:solidFill>
              </a:rPr>
              <a:t>contrôlent la conformité de </a:t>
            </a:r>
            <a:br>
              <a:rPr lang="fr-CH" sz="2000" dirty="0">
                <a:solidFill>
                  <a:schemeClr val="bg1"/>
                </a:solidFill>
              </a:rPr>
            </a:br>
            <a:r>
              <a:rPr lang="fr-CH" sz="2000" dirty="0">
                <a:solidFill>
                  <a:schemeClr val="bg1"/>
                </a:solidFill>
              </a:rPr>
              <a:t>la pièce pendant la fabrication 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endParaRPr lang="fr-CH" sz="2000" dirty="0">
              <a:solidFill>
                <a:schemeClr val="bg1"/>
              </a:solidFill>
            </a:endParaRP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fr-CH" sz="2000" dirty="0">
                <a:solidFill>
                  <a:schemeClr val="bg1"/>
                </a:solidFill>
              </a:rPr>
              <a:t>attachent les données process à la pièce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9D51506-485C-4BC5-A9AA-57328B620FFB}"/>
              </a:ext>
            </a:extLst>
          </p:cNvPr>
          <p:cNvSpPr txBox="1">
            <a:spLocks/>
          </p:cNvSpPr>
          <p:nvPr/>
        </p:nvSpPr>
        <p:spPr>
          <a:xfrm>
            <a:off x="160051" y="242110"/>
            <a:ext cx="3764999" cy="6975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b="1" dirty="0">
                <a:solidFill>
                  <a:schemeClr val="bg1"/>
                </a:solidFill>
              </a:rPr>
              <a:t>Créez demain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C5FFB42-2701-4CF1-A168-4392FA733D2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51" y="1104122"/>
            <a:ext cx="8046497" cy="489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56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iLL-90s">
            <a:hlinkClick r:id="" action="ppaction://media"/>
            <a:extLst>
              <a:ext uri="{FF2B5EF4-FFF2-40B4-BE49-F238E27FC236}">
                <a16:creationId xmlns:a16="http://schemas.microsoft.com/office/drawing/2014/main" id="{9F979344-18F8-45E5-95A9-15C52775E1A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1062682"/>
            <a:ext cx="9661259" cy="5430192"/>
          </a:xfr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7891558C-802D-4300-AF16-A8FD723C20FB}"/>
              </a:ext>
            </a:extLst>
          </p:cNvPr>
          <p:cNvSpPr txBox="1">
            <a:spLocks/>
          </p:cNvSpPr>
          <p:nvPr/>
        </p:nvSpPr>
        <p:spPr>
          <a:xfrm>
            <a:off x="160051" y="242110"/>
            <a:ext cx="3764999" cy="69755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b="1" dirty="0">
                <a:solidFill>
                  <a:schemeClr val="bg1"/>
                </a:solidFill>
              </a:rPr>
              <a:t>Créez demain</a:t>
            </a:r>
          </a:p>
        </p:txBody>
      </p:sp>
    </p:spTree>
    <p:extLst>
      <p:ext uri="{BB962C8B-B14F-4D97-AF65-F5344CB8AC3E}">
        <p14:creationId xmlns:p14="http://schemas.microsoft.com/office/powerpoint/2010/main" val="42451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0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du contenu 5" descr="Une image contenant jaune&#10;&#10;Description générée automatiquement">
            <a:extLst>
              <a:ext uri="{FF2B5EF4-FFF2-40B4-BE49-F238E27FC236}">
                <a16:creationId xmlns:a16="http://schemas.microsoft.com/office/drawing/2014/main" id="{6FB2F16F-2C98-4BA3-9625-F419717C9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025" y="2342073"/>
            <a:ext cx="2630304" cy="2630304"/>
          </a:xfrm>
          <a:prstGeom prst="rect">
            <a:avLst/>
          </a:prstGeom>
        </p:spPr>
      </p:pic>
      <p:sp>
        <p:nvSpPr>
          <p:cNvPr id="54" name="Flèche : droite 53">
            <a:extLst>
              <a:ext uri="{FF2B5EF4-FFF2-40B4-BE49-F238E27FC236}">
                <a16:creationId xmlns:a16="http://schemas.microsoft.com/office/drawing/2014/main" id="{8D21B785-A5EC-4C61-8F81-762710739A79}"/>
              </a:ext>
            </a:extLst>
          </p:cNvPr>
          <p:cNvSpPr/>
          <p:nvPr/>
        </p:nvSpPr>
        <p:spPr>
          <a:xfrm rot="19833890">
            <a:off x="1792653" y="4448905"/>
            <a:ext cx="1060713" cy="200250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51" name="Flèche : droite 50">
            <a:extLst>
              <a:ext uri="{FF2B5EF4-FFF2-40B4-BE49-F238E27FC236}">
                <a16:creationId xmlns:a16="http://schemas.microsoft.com/office/drawing/2014/main" id="{866A5324-D63D-44D3-8975-79E8FF061120}"/>
              </a:ext>
            </a:extLst>
          </p:cNvPr>
          <p:cNvSpPr/>
          <p:nvPr/>
        </p:nvSpPr>
        <p:spPr>
          <a:xfrm rot="1226492">
            <a:off x="1908029" y="2627264"/>
            <a:ext cx="1384595" cy="247251"/>
          </a:xfrm>
          <a:prstGeom prst="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E782A78-163A-476B-A02C-61B32173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531" y="742640"/>
            <a:ext cx="3893809" cy="697556"/>
          </a:xfrm>
        </p:spPr>
        <p:txBody>
          <a:bodyPr/>
          <a:lstStyle/>
          <a:p>
            <a:r>
              <a:rPr lang="fr-CH" b="1" dirty="0">
                <a:solidFill>
                  <a:schemeClr val="bg1"/>
                </a:solidFill>
              </a:rPr>
              <a:t>Créez demain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FE3C04-1F93-40F9-BEE9-7976BB3E23EA}"/>
              </a:ext>
            </a:extLst>
          </p:cNvPr>
          <p:cNvSpPr txBox="1"/>
          <p:nvPr/>
        </p:nvSpPr>
        <p:spPr>
          <a:xfrm>
            <a:off x="8221330" y="1456622"/>
            <a:ext cx="3893809" cy="4401205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fr-CH" sz="2000" dirty="0">
                <a:solidFill>
                  <a:schemeClr val="bg1"/>
                </a:solidFill>
              </a:rPr>
              <a:t>Des micro-usines pour des produits semi-finis aboutis qui: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r>
              <a:rPr lang="fr-CH" sz="2000" dirty="0" err="1">
                <a:solidFill>
                  <a:schemeClr val="bg1"/>
                </a:solidFill>
              </a:rPr>
              <a:t>Appairent</a:t>
            </a:r>
            <a:r>
              <a:rPr lang="fr-CH" sz="2000" dirty="0">
                <a:solidFill>
                  <a:schemeClr val="bg1"/>
                </a:solidFill>
              </a:rPr>
              <a:t> les pièces pour optimiser les caractéristiques de l’assemblage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r>
              <a:rPr lang="fr-CH" sz="2000" dirty="0">
                <a:solidFill>
                  <a:schemeClr val="bg1"/>
                </a:solidFill>
              </a:rPr>
              <a:t>Mesurent les composants, corrigent une grandeur caractéristique et procèdent à l’assemblage du produit</a:t>
            </a:r>
          </a:p>
          <a:p>
            <a:endParaRPr lang="fr-CH" sz="2000" dirty="0">
              <a:solidFill>
                <a:schemeClr val="bg1"/>
              </a:solidFill>
            </a:endParaRPr>
          </a:p>
          <a:p>
            <a:r>
              <a:rPr lang="fr-CH" sz="2000" dirty="0">
                <a:solidFill>
                  <a:schemeClr val="bg1"/>
                </a:solidFill>
              </a:rPr>
              <a:t>Lavent, conditionnent et marquent le produit</a:t>
            </a:r>
          </a:p>
          <a:p>
            <a:endParaRPr lang="fr-CH" sz="2000" dirty="0">
              <a:solidFill>
                <a:schemeClr val="bg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E14B412-91A0-446E-95A4-793FEFBF40E7}"/>
              </a:ext>
            </a:extLst>
          </p:cNvPr>
          <p:cNvSpPr txBox="1"/>
          <p:nvPr/>
        </p:nvSpPr>
        <p:spPr>
          <a:xfrm>
            <a:off x="2600326" y="430253"/>
            <a:ext cx="4067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</a:rPr>
              <a:t>Composant 1 et sa distribution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EDC320F-0E2C-4126-BFD7-D38D69670ADD}"/>
              </a:ext>
            </a:extLst>
          </p:cNvPr>
          <p:cNvSpPr txBox="1"/>
          <p:nvPr/>
        </p:nvSpPr>
        <p:spPr>
          <a:xfrm>
            <a:off x="2600326" y="6145814"/>
            <a:ext cx="3402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</a:rPr>
              <a:t>Composant 2 et sa distribution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E7A3B5A-AB5E-4ED4-9C97-733FDC4C6197}"/>
              </a:ext>
            </a:extLst>
          </p:cNvPr>
          <p:cNvSpPr txBox="1"/>
          <p:nvPr/>
        </p:nvSpPr>
        <p:spPr>
          <a:xfrm>
            <a:off x="4915385" y="2070096"/>
            <a:ext cx="2630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</a:rPr>
              <a:t>Équilibrage et appairage des fréquences propres Assemblage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1265D19F-6DE9-4E80-8C23-379C1F65F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414" y="4499730"/>
            <a:ext cx="2159117" cy="1999505"/>
          </a:xfrm>
          <a:prstGeom prst="rect">
            <a:avLst/>
          </a:prstGeom>
        </p:spPr>
      </p:pic>
      <p:sp>
        <p:nvSpPr>
          <p:cNvPr id="59" name="ZoneTexte 58">
            <a:extLst>
              <a:ext uri="{FF2B5EF4-FFF2-40B4-BE49-F238E27FC236}">
                <a16:creationId xmlns:a16="http://schemas.microsoft.com/office/drawing/2014/main" id="{AEE372A6-2645-481E-9765-E8E26D7D92BD}"/>
              </a:ext>
            </a:extLst>
          </p:cNvPr>
          <p:cNvSpPr txBox="1"/>
          <p:nvPr/>
        </p:nvSpPr>
        <p:spPr>
          <a:xfrm>
            <a:off x="7768910" y="5957441"/>
            <a:ext cx="3402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>
                <a:solidFill>
                  <a:schemeClr val="bg1"/>
                </a:solidFill>
              </a:rPr>
              <a:t>Oscillateur horloger monté et réglé en fréquence</a:t>
            </a:r>
          </a:p>
        </p:txBody>
      </p:sp>
      <p:pic>
        <p:nvPicPr>
          <p:cNvPr id="65" name="Image 64" descr="Une image contenant transport&#10;&#10;Description générée automatiquement">
            <a:extLst>
              <a:ext uri="{FF2B5EF4-FFF2-40B4-BE49-F238E27FC236}">
                <a16:creationId xmlns:a16="http://schemas.microsoft.com/office/drawing/2014/main" id="{E27EA687-3828-43E3-9712-655829F53A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68" y="1510995"/>
            <a:ext cx="1674983" cy="15159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C3F831-E2AB-4639-8E54-3C928B7236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1" y="68488"/>
            <a:ext cx="2353004" cy="158613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5395BD4-C4C4-435F-81A4-792F20E420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1" y="5257536"/>
            <a:ext cx="2353003" cy="1531975"/>
          </a:xfrm>
          <a:prstGeom prst="rect">
            <a:avLst/>
          </a:prstGeom>
        </p:spPr>
      </p:pic>
      <p:sp>
        <p:nvSpPr>
          <p:cNvPr id="55" name="Flèche : droite 54">
            <a:extLst>
              <a:ext uri="{FF2B5EF4-FFF2-40B4-BE49-F238E27FC236}">
                <a16:creationId xmlns:a16="http://schemas.microsoft.com/office/drawing/2014/main" id="{066B8C27-3696-4F80-A7E6-F858EA3A121B}"/>
              </a:ext>
            </a:extLst>
          </p:cNvPr>
          <p:cNvSpPr/>
          <p:nvPr/>
        </p:nvSpPr>
        <p:spPr>
          <a:xfrm rot="1347933">
            <a:off x="4645539" y="4533582"/>
            <a:ext cx="1368120" cy="3367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17CCC7B-784A-4A29-B373-5F999EE3EB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9" y="3885257"/>
            <a:ext cx="1361346" cy="137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2220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Personnalisé 1">
      <a:dk1>
        <a:srgbClr val="1B1C2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746FBA-846D-4CF7-8F9A-1737EB91A85A}"/>
</file>

<file path=customXml/itemProps2.xml><?xml version="1.0" encoding="utf-8"?>
<ds:datastoreItem xmlns:ds="http://schemas.openxmlformats.org/officeDocument/2006/customXml" ds:itemID="{97F7C94C-28B8-4064-BC15-FBA0F3931716}"/>
</file>

<file path=customXml/itemProps3.xml><?xml version="1.0" encoding="utf-8"?>
<ds:datastoreItem xmlns:ds="http://schemas.openxmlformats.org/officeDocument/2006/customXml" ds:itemID="{29293647-0EB6-42EC-8D32-ECAB1F7004CB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Grand écran</PresentationFormat>
  <Paragraphs>47</Paragraphs>
  <Slides>10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Imaginez un besoin</vt:lpstr>
      <vt:lpstr>Pensez un produit</vt:lpstr>
      <vt:lpstr>Pensez un style de vie</vt:lpstr>
      <vt:lpstr>Pensez une solution</vt:lpstr>
      <vt:lpstr>Créez aujourd’hui </vt:lpstr>
      <vt:lpstr>Présentation PowerPoint</vt:lpstr>
      <vt:lpstr>Présentation PowerPoint</vt:lpstr>
      <vt:lpstr>Créez demain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Florian Serex privé</dc:creator>
  <cp:lastModifiedBy>Florian Serex privé</cp:lastModifiedBy>
  <cp:revision>64</cp:revision>
  <dcterms:created xsi:type="dcterms:W3CDTF">2021-04-23T07:17:31Z</dcterms:created>
  <dcterms:modified xsi:type="dcterms:W3CDTF">2021-04-30T07:29:52Z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