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7" r:id="rId5"/>
    <p:sldId id="259" r:id="rId6"/>
    <p:sldId id="261" r:id="rId7"/>
    <p:sldId id="264" r:id="rId8"/>
    <p:sldId id="265" r:id="rId9"/>
    <p:sldId id="267" r:id="rId10"/>
    <p:sldId id="266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CC0066"/>
    <a:srgbClr val="1B1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68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37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E7ED19-357A-47A2-BA6D-8648C0AC9A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8777A86-3214-47E8-A10E-B6A4B0B28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024FEE-F197-442C-B95B-6438BDAA5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05889-C857-4408-AB53-28ABF6DA485A}" type="datetimeFigureOut">
              <a:rPr lang="fr-CH" smtClean="0"/>
              <a:t>30.04.2021</a:t>
            </a:fld>
            <a:endParaRPr lang="fr-CH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43BF47-DC9E-4BA6-9459-B6F0C35E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16C559-C7A8-4757-8180-34629DCA8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F50115-B0EA-4607-A53D-B58C87B4C67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31390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26A5BE-5C94-4C4E-98F9-E74DE03B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2226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72364C3-5F7C-4A87-85D8-2DACA34AB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62681"/>
            <a:ext cx="10515600" cy="51142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4DBD64-850B-43DC-AE22-3729A2DC90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05889-C857-4408-AB53-28ABF6DA485A}" type="datetimeFigureOut">
              <a:rPr lang="fr-CH" smtClean="0"/>
              <a:t>30.04.2021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505FF7-4590-4A0C-91C0-F947C9CAE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D2F8A3-531F-400D-9BEE-4B6511824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F50115-B0EA-4607-A53D-B58C87B4C67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6839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274985-0532-41D3-9984-A5868F8FE4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2055" y="365125"/>
            <a:ext cx="932934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C1EB2C5-31DE-44BC-A1D3-46DA19B82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33553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68AABD-DC25-4230-83A6-CD6CD796C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05889-C857-4408-AB53-28ABF6DA485A}" type="datetimeFigureOut">
              <a:rPr lang="fr-CH" smtClean="0"/>
              <a:t>30.04.2021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6C58FB-DF62-48A2-BCB8-08C2BB31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DCCDF9-DFEE-4897-905A-77196557E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F50115-B0EA-4607-A53D-B58C87B4C67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3356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0F7BFC-6B77-45FB-8E9A-6CE21725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7556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6583C2-39C4-4C19-AD72-21F353463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2151"/>
            <a:ext cx="10515600" cy="49248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CCCCCD-3030-4EC1-BC1B-CECAD9ACC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05889-C857-4408-AB53-28ABF6DA485A}" type="datetimeFigureOut">
              <a:rPr lang="fr-CH" smtClean="0"/>
              <a:t>30.04.2021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9626F3-9D5A-4CF0-A209-3E679829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A51AF5-1D3C-48D3-AEF8-7A1B25069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F50115-B0EA-4607-A53D-B58C87B4C67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67817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63965C-C9F7-49F0-BB2E-1FFE42321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B35FD5-E8F9-4293-A70F-C88A7CCEB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AC2716-9A00-4A21-82AA-BE3AE6F569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05889-C857-4408-AB53-28ABF6DA485A}" type="datetimeFigureOut">
              <a:rPr lang="fr-CH" smtClean="0"/>
              <a:t>30.04.2021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3D85E7-198B-4F95-9FC3-FB2427767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B5DA89-B30B-483A-9DD8-9238B2EF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F50115-B0EA-4607-A53D-B58C87B4C67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30832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D881C-F223-472F-B55F-2C7D5F17C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891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34B822-1C41-471A-962A-CC80173F2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61535"/>
            <a:ext cx="5181600" cy="50154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C0D1C95-6CA9-4FF9-8268-B183802D2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61535"/>
            <a:ext cx="5181600" cy="50154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6F05EE-6B8B-456B-BD25-BB81D748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05889-C857-4408-AB53-28ABF6DA485A}" type="datetimeFigureOut">
              <a:rPr lang="fr-CH" smtClean="0"/>
              <a:t>30.04.2021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98878C-82BC-4C8C-AA13-3586EEC64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54AC4F-D09F-4CF3-8449-6B01C031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F50115-B0EA-4607-A53D-B58C87B4C67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4838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953B91-05BD-4F97-A43E-99BC02453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0694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09EB77-798B-4996-8B01-D00E19468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972066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76EF15-31F1-45E6-8876-1CF79A271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95978"/>
            <a:ext cx="5157787" cy="43936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7B92777-3953-4F71-B01D-94244982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972066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7C66BB5-0A58-44C7-9B57-CFDE044BA4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95978"/>
            <a:ext cx="5183188" cy="43936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9188BC3-EDE6-4885-8364-9BC4A222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05889-C857-4408-AB53-28ABF6DA485A}" type="datetimeFigureOut">
              <a:rPr lang="fr-CH" smtClean="0"/>
              <a:t>30.04.2021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798E098-3A7E-43D9-8A69-91E7C474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5F779E9-51C6-4A7A-A94C-5399F1F0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F50115-B0EA-4607-A53D-B58C87B4C67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219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8C50F8-8007-470E-B8C1-0F3A6F6D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936"/>
            <a:ext cx="10515600" cy="623416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15842F6-D22F-4830-A683-1EA287EB05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05889-C857-4408-AB53-28ABF6DA485A}" type="datetimeFigureOut">
              <a:rPr lang="fr-CH" smtClean="0"/>
              <a:t>30.04.2021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2D9159-643D-492B-A291-E0A0A88FB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D48F7A-699A-4C9C-A3A7-51867AE0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F50115-B0EA-4607-A53D-B58C87B4C67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8038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370703C-7FD9-4334-BEF2-AA1F83A5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05889-C857-4408-AB53-28ABF6DA485A}" type="datetimeFigureOut">
              <a:rPr lang="fr-CH" smtClean="0"/>
              <a:t>30.04.2021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128D365-8433-4160-B308-097C937FB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8D3441-2F3C-458E-8E52-116CE017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F50115-B0EA-4607-A53D-B58C87B4C67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4100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DC5465-B183-460D-A237-E64AFA157C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53022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Style du titre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BF7CC-93C3-4D24-A340-701DBC040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95363"/>
            <a:ext cx="6172200" cy="486568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EC0ACD-6FEE-4872-BAF6-1910E4D6B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95363"/>
            <a:ext cx="3932237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B66B2E-3583-4B62-B90D-16F9463DF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05889-C857-4408-AB53-28ABF6DA485A}" type="datetimeFigureOut">
              <a:rPr lang="fr-CH" smtClean="0"/>
              <a:t>30.04.2021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2F419C-CA05-4E71-9E1E-AE81B408D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E83659-537D-4FCA-BC0C-F4A3D76D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F50115-B0EA-4607-A53D-B58C87B4C67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5579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622B82-3F65-45B6-92DD-D1093C7B68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53022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 err="1"/>
              <a:t>Styledu</a:t>
            </a:r>
            <a:r>
              <a:rPr lang="fr-FR" dirty="0"/>
              <a:t> titre</a:t>
            </a:r>
            <a:endParaRPr lang="fr-CH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EA6AAED-AEB2-48B2-822B-E4EEA8A5F0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12DCEF1-9645-49B3-BA46-D60F33BB9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95363"/>
            <a:ext cx="3932237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201FEB-ADE9-4582-812F-0BFA0ABC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05889-C857-4408-AB53-28ABF6DA485A}" type="datetimeFigureOut">
              <a:rPr lang="fr-CH" smtClean="0"/>
              <a:t>30.04.2021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575EAE-91E9-4E8F-BBE1-878FDBFD1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9B5F86-811D-4433-95A5-AB9A08875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F50115-B0EA-4607-A53D-B58C87B4C67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78219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C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23A6CD8-206E-404C-A60D-386751069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9"/>
          <a:stretch/>
        </p:blipFill>
        <p:spPr>
          <a:xfrm>
            <a:off x="11341100" y="125408"/>
            <a:ext cx="777782" cy="8232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B47BCC3-AB47-41D6-B20F-0FD4AFB10B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010" y="134933"/>
            <a:ext cx="992015" cy="296867"/>
          </a:xfrm>
          <a:prstGeom prst="rect">
            <a:avLst/>
          </a:prstGeom>
        </p:spPr>
      </p:pic>
      <p:pic>
        <p:nvPicPr>
          <p:cNvPr id="7" name="Image 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05A9E0D-699F-4336-B39E-8B7D77FCB5D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2" y="6249215"/>
            <a:ext cx="1123950" cy="48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microleanlab.ch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Bildplatzhalter 16" descr="Une image contenant ciel&#10;&#10;Description générée automatiquement">
            <a:extLst>
              <a:ext uri="{FF2B5EF4-FFF2-40B4-BE49-F238E27FC236}">
                <a16:creationId xmlns:a16="http://schemas.microsoft.com/office/drawing/2014/main" id="{FDD106FA-563F-444A-A20C-CDACD8C300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479589" y="-6"/>
            <a:ext cx="9712410" cy="4677529"/>
          </a:xfrm>
          <a:prstGeom prst="rect">
            <a:avLst/>
          </a:prstGeom>
        </p:spPr>
      </p:pic>
      <p:pic>
        <p:nvPicPr>
          <p:cNvPr id="9" name="Image 8" descr="Une image contenant patinage, automate&#10;&#10;Description générée automatiquement">
            <a:extLst>
              <a:ext uri="{FF2B5EF4-FFF2-40B4-BE49-F238E27FC236}">
                <a16:creationId xmlns:a16="http://schemas.microsoft.com/office/drawing/2014/main" id="{E9935357-5E7B-4251-B73E-B89E2E7A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" r="-1" b="8780"/>
          <a:stretch/>
        </p:blipFill>
        <p:spPr>
          <a:xfrm>
            <a:off x="4596714" y="3706964"/>
            <a:ext cx="7595285" cy="315632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271B2CF0-7348-47F1-B14F-26DA2C107FB6}"/>
              </a:ext>
            </a:extLst>
          </p:cNvPr>
          <p:cNvSpPr txBox="1">
            <a:spLocks/>
          </p:cNvSpPr>
          <p:nvPr/>
        </p:nvSpPr>
        <p:spPr>
          <a:xfrm>
            <a:off x="922764" y="467917"/>
            <a:ext cx="11598622" cy="426005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fr-CH" sz="5400" dirty="0" err="1">
                <a:solidFill>
                  <a:schemeClr val="bg1"/>
                </a:solidFill>
              </a:rPr>
              <a:t>MicroLean</a:t>
            </a:r>
            <a:r>
              <a:rPr lang="fr-CH" sz="5400" dirty="0">
                <a:solidFill>
                  <a:schemeClr val="bg1"/>
                </a:solidFill>
              </a:rPr>
              <a:t> </a:t>
            </a:r>
            <a:r>
              <a:rPr lang="fr-CH" sz="5400" dirty="0" err="1">
                <a:solidFill>
                  <a:schemeClr val="bg1"/>
                </a:solidFill>
              </a:rPr>
              <a:t>Lab</a:t>
            </a:r>
            <a:r>
              <a:rPr lang="fr-CH" sz="5400" dirty="0">
                <a:solidFill>
                  <a:schemeClr val="bg1"/>
                </a:solidFill>
              </a:rPr>
              <a:t> (</a:t>
            </a:r>
            <a:r>
              <a:rPr lang="fr-CH" sz="5400" dirty="0" err="1">
                <a:solidFill>
                  <a:schemeClr val="bg1"/>
                </a:solidFill>
              </a:rPr>
              <a:t>MiLL</a:t>
            </a:r>
            <a:r>
              <a:rPr lang="fr-CH" sz="5400" dirty="0">
                <a:solidFill>
                  <a:schemeClr val="bg1"/>
                </a:solidFill>
              </a:rPr>
              <a:t>) : </a:t>
            </a:r>
          </a:p>
          <a:p>
            <a:pPr>
              <a:spcAft>
                <a:spcPts val="600"/>
              </a:spcAft>
            </a:pPr>
            <a:r>
              <a:rPr lang="fr-CH" sz="5400" dirty="0">
                <a:solidFill>
                  <a:schemeClr val="bg1"/>
                </a:solidFill>
              </a:rPr>
              <a:t>de l’Automatisation à</a:t>
            </a:r>
          </a:p>
          <a:p>
            <a:pPr>
              <a:spcAft>
                <a:spcPts val="600"/>
              </a:spcAft>
            </a:pPr>
            <a:r>
              <a:rPr lang="fr-CH" sz="5400" dirty="0">
                <a:solidFill>
                  <a:schemeClr val="bg1"/>
                </a:solidFill>
              </a:rPr>
              <a:t>l’Autonomisation</a:t>
            </a:r>
          </a:p>
        </p:txBody>
      </p:sp>
    </p:spTree>
    <p:extLst>
      <p:ext uri="{BB962C8B-B14F-4D97-AF65-F5344CB8AC3E}">
        <p14:creationId xmlns:p14="http://schemas.microsoft.com/office/powerpoint/2010/main" val="1696207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hlinkClick r:id="rId2"/>
            <a:extLst>
              <a:ext uri="{FF2B5EF4-FFF2-40B4-BE49-F238E27FC236}">
                <a16:creationId xmlns:a16="http://schemas.microsoft.com/office/drawing/2014/main" id="{B2DAC825-452F-47D7-8904-A399DCA901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" b="123"/>
          <a:stretch/>
        </p:blipFill>
        <p:spPr>
          <a:xfrm>
            <a:off x="1003300" y="934687"/>
            <a:ext cx="9603055" cy="535181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E14F245-22EB-44C5-9556-AC660E1E2582}"/>
              </a:ext>
            </a:extLst>
          </p:cNvPr>
          <p:cNvSpPr txBox="1"/>
          <p:nvPr/>
        </p:nvSpPr>
        <p:spPr>
          <a:xfrm flipH="1">
            <a:off x="7706217" y="2871929"/>
            <a:ext cx="1180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400" b="1" dirty="0">
                <a:solidFill>
                  <a:schemeClr val="bg1"/>
                </a:solidFill>
              </a:rPr>
              <a:t>.ch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44368F2-0EFD-4E0A-B5D0-22D591A96139}"/>
              </a:ext>
            </a:extLst>
          </p:cNvPr>
          <p:cNvSpPr txBox="1"/>
          <p:nvPr/>
        </p:nvSpPr>
        <p:spPr>
          <a:xfrm>
            <a:off x="2105025" y="2859986"/>
            <a:ext cx="1569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400" b="1" dirty="0">
                <a:solidFill>
                  <a:schemeClr val="bg1"/>
                </a:solidFill>
              </a:rPr>
              <a:t>www.</a:t>
            </a:r>
            <a:endParaRPr lang="fr-CH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68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4C7709CC-DD9E-42C9-8EF1-D8861F467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" y="-6"/>
            <a:ext cx="12192000" cy="685595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B9A90B3-105D-40F7-8589-BAE7D140A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729" y="940723"/>
            <a:ext cx="6713823" cy="1325563"/>
          </a:xfrm>
        </p:spPr>
        <p:txBody>
          <a:bodyPr>
            <a:normAutofit/>
          </a:bodyPr>
          <a:lstStyle/>
          <a:p>
            <a:r>
              <a:rPr lang="fr-CH" dirty="0"/>
              <a:t>Imaginez un besoin</a:t>
            </a: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6302" y="2496668"/>
            <a:ext cx="3163824" cy="3163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CF7415-2487-4262-A1B3-8C816C6B75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/>
          <a:stretch/>
        </p:blipFill>
        <p:spPr>
          <a:xfrm>
            <a:off x="3580894" y="2661260"/>
            <a:ext cx="2834640" cy="283464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20" name="Image 19" descr="Une image contenant montre&#10;&#10;Description générée automatiquement">
            <a:extLst>
              <a:ext uri="{FF2B5EF4-FFF2-40B4-BE49-F238E27FC236}">
                <a16:creationId xmlns:a16="http://schemas.microsoft.com/office/drawing/2014/main" id="{BB02F539-DEF7-4A5A-837E-DD522FF090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026" name="Picture 2" descr="Pourquoi les dents jaunissent-elles - Wikidée ...">
            <a:extLst>
              <a:ext uri="{FF2B5EF4-FFF2-40B4-BE49-F238E27FC236}">
                <a16:creationId xmlns:a16="http://schemas.microsoft.com/office/drawing/2014/main" id="{8FA7D516-BAC8-434E-8F2A-15093C913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0"/>
          <a:stretch/>
        </p:blipFill>
        <p:spPr bwMode="auto">
          <a:xfrm>
            <a:off x="4829" y="4143983"/>
            <a:ext cx="2837638" cy="2714026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22F35A6F-9562-47DA-AEA6-4AA522A84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4894" y="3000873"/>
            <a:ext cx="4244122" cy="3181684"/>
          </a:xfrm>
        </p:spPr>
        <p:txBody>
          <a:bodyPr anchor="t">
            <a:normAutofit/>
          </a:bodyPr>
          <a:lstStyle/>
          <a:p>
            <a:r>
              <a:rPr lang="fr-CH" sz="3200" dirty="0"/>
              <a:t>Horlogerie</a:t>
            </a:r>
          </a:p>
          <a:p>
            <a:r>
              <a:rPr lang="fr-CH" sz="3200" dirty="0"/>
              <a:t>Bijouterie</a:t>
            </a:r>
          </a:p>
          <a:p>
            <a:r>
              <a:rPr lang="fr-CH" sz="3200" dirty="0"/>
              <a:t>Dentisterie</a:t>
            </a:r>
          </a:p>
          <a:p>
            <a:r>
              <a:rPr lang="fr-CH" sz="3200" dirty="0"/>
              <a:t>Médical</a:t>
            </a:r>
          </a:p>
          <a:p>
            <a:endParaRPr lang="fr-CH" sz="3200" dirty="0"/>
          </a:p>
        </p:txBody>
      </p:sp>
    </p:spTree>
    <p:extLst>
      <p:ext uri="{BB962C8B-B14F-4D97-AF65-F5344CB8AC3E}">
        <p14:creationId xmlns:p14="http://schemas.microsoft.com/office/powerpoint/2010/main" val="648736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AEB67E57-825B-4EF3-B9F0-8E8856BD3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7" b="3110"/>
          <a:stretch/>
        </p:blipFill>
        <p:spPr>
          <a:xfrm>
            <a:off x="-7" y="-6"/>
            <a:ext cx="12192000" cy="685595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B9A90B3-105D-40F7-8589-BAE7D140A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729" y="940723"/>
            <a:ext cx="6713823" cy="1325563"/>
          </a:xfrm>
        </p:spPr>
        <p:txBody>
          <a:bodyPr>
            <a:normAutofit/>
          </a:bodyPr>
          <a:lstStyle/>
          <a:p>
            <a:r>
              <a:rPr lang="fr-CH" dirty="0"/>
              <a:t>Pensez un produit</a:t>
            </a: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6302" y="2496668"/>
            <a:ext cx="3163824" cy="3163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0E337B3-CDE9-430E-A233-C5E531378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2" t="796" r="11308" b="4826"/>
          <a:stretch/>
        </p:blipFill>
        <p:spPr>
          <a:xfrm>
            <a:off x="3580894" y="2714625"/>
            <a:ext cx="2820287" cy="2743199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7537383-CF3E-47A1-B849-1A36593111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1" t="17958" r="1590" b="1555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6D0085-19BD-41D3-B590-B4DC849B48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t="5541" r="2625" b="-68"/>
          <a:stretch/>
        </p:blipFill>
        <p:spPr>
          <a:xfrm>
            <a:off x="7413" y="4007260"/>
            <a:ext cx="314990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22F35A6F-9562-47DA-AEA6-4AA522A84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446" y="2416416"/>
            <a:ext cx="4244122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CH" dirty="0"/>
              <a:t>Production microtechnique</a:t>
            </a:r>
          </a:p>
          <a:p>
            <a:pPr marL="0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40208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accessoire, chaîne&#10;&#10;Description générée automatiquement">
            <a:extLst>
              <a:ext uri="{FF2B5EF4-FFF2-40B4-BE49-F238E27FC236}">
                <a16:creationId xmlns:a16="http://schemas.microsoft.com/office/drawing/2014/main" id="{29717892-0666-49C9-B7B4-9781B7EB99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2" r="10160" b="-1"/>
          <a:stretch/>
        </p:blipFill>
        <p:spPr>
          <a:xfrm>
            <a:off x="-7" y="-6"/>
            <a:ext cx="12192000" cy="685595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B9A90B3-105D-40F7-8589-BAE7D140A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729" y="940723"/>
            <a:ext cx="6713823" cy="1325563"/>
          </a:xfrm>
        </p:spPr>
        <p:txBody>
          <a:bodyPr>
            <a:normAutofit/>
          </a:bodyPr>
          <a:lstStyle/>
          <a:p>
            <a:r>
              <a:rPr lang="fr-CH" dirty="0"/>
              <a:t>Pensez un style de vie</a:t>
            </a: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6302" y="2496668"/>
            <a:ext cx="3163824" cy="3163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58240D62-F0E4-4BD8-BE79-C9E4E4754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0894" y="2661260"/>
            <a:ext cx="2834640" cy="283464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33" name="Image 32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6882CB38-C72D-4AFD-BC16-E1CCD95213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B0480A2-1709-45F0-932D-2B28F3D1DD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" r="4" b="8510"/>
          <a:stretch/>
        </p:blipFill>
        <p:spPr>
          <a:xfrm>
            <a:off x="4828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22F35A6F-9562-47DA-AEA6-4AA522A84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446" y="2416416"/>
            <a:ext cx="4244122" cy="7905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CH" dirty="0"/>
              <a:t>Bijoux à la demande</a:t>
            </a:r>
          </a:p>
          <a:p>
            <a:pPr marL="0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30482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4948853-305A-4C0F-BECD-36363F8C5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51" t="14927" r="13651" b="724"/>
          <a:stretch/>
        </p:blipFill>
        <p:spPr>
          <a:xfrm>
            <a:off x="-4828" y="7104"/>
            <a:ext cx="12192000" cy="6855958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B9A90B3-105D-40F7-8589-BAE7D140A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729" y="940723"/>
            <a:ext cx="6713823" cy="1325563"/>
          </a:xfrm>
        </p:spPr>
        <p:txBody>
          <a:bodyPr>
            <a:normAutofit/>
          </a:bodyPr>
          <a:lstStyle/>
          <a:p>
            <a:r>
              <a:rPr lang="fr-CH" dirty="0"/>
              <a:t>Pensez une solution</a:t>
            </a: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6302" y="2496668"/>
            <a:ext cx="3163824" cy="3163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 descr="Une image contenant noir, sombre&#10;&#10;Description générée automatiquement">
            <a:extLst>
              <a:ext uri="{FF2B5EF4-FFF2-40B4-BE49-F238E27FC236}">
                <a16:creationId xmlns:a16="http://schemas.microsoft.com/office/drawing/2014/main" id="{A026F296-86AD-4EDE-B8FE-E4C94C82E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3" r="1" b="29798"/>
          <a:stretch/>
        </p:blipFill>
        <p:spPr>
          <a:xfrm>
            <a:off x="3580894" y="2661260"/>
            <a:ext cx="2834640" cy="283464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72EC787-681A-465A-9237-8B7F49ED1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8" b="7368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22" name="Image 21" descr="Une image contenant blanc, sombre, lumière&#10;&#10;Description générée automatiquement">
            <a:extLst>
              <a:ext uri="{FF2B5EF4-FFF2-40B4-BE49-F238E27FC236}">
                <a16:creationId xmlns:a16="http://schemas.microsoft.com/office/drawing/2014/main" id="{D0E337B3-CDE9-430E-A233-C5E531378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22F35A6F-9562-47DA-AEA6-4AA522A84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446" y="2416416"/>
            <a:ext cx="4244122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CH" dirty="0"/>
              <a:t>Dentisterie Médical</a:t>
            </a:r>
          </a:p>
        </p:txBody>
      </p:sp>
    </p:spTree>
    <p:extLst>
      <p:ext uri="{BB962C8B-B14F-4D97-AF65-F5344CB8AC3E}">
        <p14:creationId xmlns:p14="http://schemas.microsoft.com/office/powerpoint/2010/main" val="3482173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782A78-163A-476B-A02C-61B321734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20" y="232911"/>
            <a:ext cx="7862493" cy="697556"/>
          </a:xfrm>
        </p:spPr>
        <p:txBody>
          <a:bodyPr/>
          <a:lstStyle/>
          <a:p>
            <a:r>
              <a:rPr lang="fr-CH" b="1" dirty="0">
                <a:solidFill>
                  <a:schemeClr val="bg1"/>
                </a:solidFill>
              </a:rPr>
              <a:t>Créez aujourd’hui</a:t>
            </a:r>
            <a:br>
              <a:rPr lang="fr-CH" b="1" dirty="0">
                <a:solidFill>
                  <a:schemeClr val="bg1"/>
                </a:solidFill>
              </a:rPr>
            </a:br>
            <a:endParaRPr lang="fr-CH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C4A8C5-F262-4ED5-BBFB-E0C500D941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1280" y="1099935"/>
            <a:ext cx="7862493" cy="525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DFE3C04-1F93-40F9-BEE9-7976BB3E23EA}"/>
              </a:ext>
            </a:extLst>
          </p:cNvPr>
          <p:cNvSpPr txBox="1"/>
          <p:nvPr/>
        </p:nvSpPr>
        <p:spPr>
          <a:xfrm>
            <a:off x="8393300" y="1456404"/>
            <a:ext cx="3708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chemeClr val="bg1"/>
                </a:solidFill>
              </a:rPr>
              <a:t>Une solution est le résultat d’une suite de nombreux processus.</a:t>
            </a:r>
          </a:p>
          <a:p>
            <a:endParaRPr lang="fr-CH" sz="2000" dirty="0">
              <a:solidFill>
                <a:schemeClr val="bg1"/>
              </a:solidFill>
            </a:endParaRPr>
          </a:p>
          <a:p>
            <a:r>
              <a:rPr lang="fr-CH" sz="2000" dirty="0">
                <a:solidFill>
                  <a:schemeClr val="bg1"/>
                </a:solidFill>
              </a:rPr>
              <a:t>Chaque processus met en œuvre au moins un spécialiste.</a:t>
            </a:r>
          </a:p>
          <a:p>
            <a:endParaRPr lang="fr-CH" sz="2000" dirty="0">
              <a:solidFill>
                <a:schemeClr val="bg1"/>
              </a:solidFill>
            </a:endParaRPr>
          </a:p>
          <a:p>
            <a:r>
              <a:rPr lang="fr-CH" sz="2000" dirty="0">
                <a:solidFill>
                  <a:schemeClr val="bg1"/>
                </a:solidFill>
              </a:rPr>
              <a:t>Entre les processus, on trouve les stocks-tampons, les contrôles qualité, les attentes, les déplacements, la sous-traitance, les contrôles d’entrée, etc.</a:t>
            </a:r>
          </a:p>
          <a:p>
            <a:endParaRPr lang="fr-CH" sz="2000" dirty="0">
              <a:solidFill>
                <a:schemeClr val="bg1"/>
              </a:solidFill>
            </a:endParaRPr>
          </a:p>
          <a:p>
            <a:pPr algn="ctr"/>
            <a:r>
              <a:rPr lang="fr-CH" sz="2000" dirty="0">
                <a:solidFill>
                  <a:srgbClr val="FF0000"/>
                </a:solidFill>
              </a:rPr>
              <a:t>Tout ce que LEAN se fait fort de supprimer commence ici</a:t>
            </a:r>
          </a:p>
        </p:txBody>
      </p:sp>
    </p:spTree>
    <p:extLst>
      <p:ext uri="{BB962C8B-B14F-4D97-AF65-F5344CB8AC3E}">
        <p14:creationId xmlns:p14="http://schemas.microsoft.com/office/powerpoint/2010/main" val="1623852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BF3FD83-F5A5-41AC-A02A-DA35BA0B4C8B}"/>
              </a:ext>
            </a:extLst>
          </p:cNvPr>
          <p:cNvSpPr txBox="1"/>
          <p:nvPr/>
        </p:nvSpPr>
        <p:spPr>
          <a:xfrm>
            <a:off x="8320290" y="1353136"/>
            <a:ext cx="3764999" cy="440120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chemeClr val="bg1"/>
                </a:solidFill>
              </a:rPr>
              <a:t>Des micro-usines pour des produits semi-finis aboutis qui:</a:t>
            </a:r>
          </a:p>
          <a:p>
            <a:endParaRPr lang="fr-CH" sz="2000" dirty="0">
              <a:solidFill>
                <a:schemeClr val="bg1"/>
              </a:solidFill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schemeClr val="bg1"/>
                </a:solidFill>
              </a:rPr>
              <a:t>combinent de nombreux process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endParaRPr lang="fr-CH" sz="2000" dirty="0">
              <a:solidFill>
                <a:schemeClr val="bg1"/>
              </a:solidFill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schemeClr val="bg1"/>
                </a:solidFill>
              </a:rPr>
              <a:t>mettent le produit en production de manière autonome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endParaRPr lang="fr-CH" sz="2000" dirty="0">
              <a:solidFill>
                <a:schemeClr val="bg1"/>
              </a:solidFill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schemeClr val="bg1"/>
                </a:solidFill>
              </a:rPr>
              <a:t>contrôlent la conformité de </a:t>
            </a:r>
            <a:br>
              <a:rPr lang="fr-CH" sz="2000" dirty="0">
                <a:solidFill>
                  <a:schemeClr val="bg1"/>
                </a:solidFill>
              </a:rPr>
            </a:br>
            <a:r>
              <a:rPr lang="fr-CH" sz="2000" dirty="0">
                <a:solidFill>
                  <a:schemeClr val="bg1"/>
                </a:solidFill>
              </a:rPr>
              <a:t>la pièce pendant la fabrication 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endParaRPr lang="fr-CH" sz="2000" dirty="0">
              <a:solidFill>
                <a:schemeClr val="bg1"/>
              </a:solidFill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schemeClr val="bg1"/>
                </a:solidFill>
              </a:rPr>
              <a:t>attachent les données process à la pièce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9D51506-485C-4BC5-A9AA-57328B620FFB}"/>
              </a:ext>
            </a:extLst>
          </p:cNvPr>
          <p:cNvSpPr txBox="1">
            <a:spLocks/>
          </p:cNvSpPr>
          <p:nvPr/>
        </p:nvSpPr>
        <p:spPr>
          <a:xfrm>
            <a:off x="160051" y="242110"/>
            <a:ext cx="3764999" cy="6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b="1" dirty="0">
                <a:solidFill>
                  <a:schemeClr val="bg1"/>
                </a:solidFill>
              </a:rPr>
              <a:t>Créez demain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C5FFB42-2701-4CF1-A168-4392FA733D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51" y="1104122"/>
            <a:ext cx="8046497" cy="489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56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LL-90s">
            <a:hlinkClick r:id="" action="ppaction://media"/>
            <a:extLst>
              <a:ext uri="{FF2B5EF4-FFF2-40B4-BE49-F238E27FC236}">
                <a16:creationId xmlns:a16="http://schemas.microsoft.com/office/drawing/2014/main" id="{9F979344-18F8-45E5-95A9-15C52775E1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062682"/>
            <a:ext cx="9661259" cy="5430192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891558C-802D-4300-AF16-A8FD723C20FB}"/>
              </a:ext>
            </a:extLst>
          </p:cNvPr>
          <p:cNvSpPr txBox="1">
            <a:spLocks/>
          </p:cNvSpPr>
          <p:nvPr/>
        </p:nvSpPr>
        <p:spPr>
          <a:xfrm>
            <a:off x="160051" y="242110"/>
            <a:ext cx="3764999" cy="6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b="1" dirty="0">
                <a:solidFill>
                  <a:schemeClr val="bg1"/>
                </a:solidFill>
              </a:rPr>
              <a:t>Créez demain</a:t>
            </a:r>
          </a:p>
        </p:txBody>
      </p:sp>
    </p:spTree>
    <p:extLst>
      <p:ext uri="{BB962C8B-B14F-4D97-AF65-F5344CB8AC3E}">
        <p14:creationId xmlns:p14="http://schemas.microsoft.com/office/powerpoint/2010/main" val="424510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du contenu 5" descr="Une image contenant jaune&#10;&#10;Description générée automatiquement">
            <a:extLst>
              <a:ext uri="{FF2B5EF4-FFF2-40B4-BE49-F238E27FC236}">
                <a16:creationId xmlns:a16="http://schemas.microsoft.com/office/drawing/2014/main" id="{6FB2F16F-2C98-4BA3-9625-F419717C9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25" y="2342073"/>
            <a:ext cx="2630304" cy="2630304"/>
          </a:xfrm>
          <a:prstGeom prst="rect">
            <a:avLst/>
          </a:prstGeom>
        </p:spPr>
      </p:pic>
      <p:sp>
        <p:nvSpPr>
          <p:cNvPr id="54" name="Flèche : droite 53">
            <a:extLst>
              <a:ext uri="{FF2B5EF4-FFF2-40B4-BE49-F238E27FC236}">
                <a16:creationId xmlns:a16="http://schemas.microsoft.com/office/drawing/2014/main" id="{8D21B785-A5EC-4C61-8F81-762710739A79}"/>
              </a:ext>
            </a:extLst>
          </p:cNvPr>
          <p:cNvSpPr/>
          <p:nvPr/>
        </p:nvSpPr>
        <p:spPr>
          <a:xfrm rot="19833890">
            <a:off x="1792653" y="4448905"/>
            <a:ext cx="1060713" cy="20025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51" name="Flèche : droite 50">
            <a:extLst>
              <a:ext uri="{FF2B5EF4-FFF2-40B4-BE49-F238E27FC236}">
                <a16:creationId xmlns:a16="http://schemas.microsoft.com/office/drawing/2014/main" id="{866A5324-D63D-44D3-8975-79E8FF061120}"/>
              </a:ext>
            </a:extLst>
          </p:cNvPr>
          <p:cNvSpPr/>
          <p:nvPr/>
        </p:nvSpPr>
        <p:spPr>
          <a:xfrm rot="1226492">
            <a:off x="1908029" y="2627264"/>
            <a:ext cx="1384595" cy="24725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E782A78-163A-476B-A02C-61B321734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6531" y="742640"/>
            <a:ext cx="3893809" cy="697556"/>
          </a:xfrm>
        </p:spPr>
        <p:txBody>
          <a:bodyPr/>
          <a:lstStyle/>
          <a:p>
            <a:r>
              <a:rPr lang="fr-CH" b="1" dirty="0">
                <a:solidFill>
                  <a:schemeClr val="bg1"/>
                </a:solidFill>
              </a:rPr>
              <a:t>Créez demain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DFE3C04-1F93-40F9-BEE9-7976BB3E23EA}"/>
              </a:ext>
            </a:extLst>
          </p:cNvPr>
          <p:cNvSpPr txBox="1"/>
          <p:nvPr/>
        </p:nvSpPr>
        <p:spPr>
          <a:xfrm>
            <a:off x="8221330" y="1456622"/>
            <a:ext cx="3893809" cy="440120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chemeClr val="bg1"/>
                </a:solidFill>
              </a:rPr>
              <a:t>Des micro-usines pour des produits semi-finis aboutis qui:</a:t>
            </a:r>
          </a:p>
          <a:p>
            <a:endParaRPr lang="fr-CH" sz="2000" dirty="0">
              <a:solidFill>
                <a:schemeClr val="bg1"/>
              </a:solidFill>
            </a:endParaRPr>
          </a:p>
          <a:p>
            <a:r>
              <a:rPr lang="fr-CH" sz="2000" dirty="0" err="1">
                <a:solidFill>
                  <a:schemeClr val="bg1"/>
                </a:solidFill>
              </a:rPr>
              <a:t>Appairent</a:t>
            </a:r>
            <a:r>
              <a:rPr lang="fr-CH" sz="2000" dirty="0">
                <a:solidFill>
                  <a:schemeClr val="bg1"/>
                </a:solidFill>
              </a:rPr>
              <a:t> les pièces pour optimiser les caractéristiques de l’assemblage</a:t>
            </a:r>
          </a:p>
          <a:p>
            <a:endParaRPr lang="fr-CH" sz="2000" dirty="0">
              <a:solidFill>
                <a:schemeClr val="bg1"/>
              </a:solidFill>
            </a:endParaRPr>
          </a:p>
          <a:p>
            <a:r>
              <a:rPr lang="fr-CH" sz="2000" dirty="0">
                <a:solidFill>
                  <a:schemeClr val="bg1"/>
                </a:solidFill>
              </a:rPr>
              <a:t>Mesurent les composants, corrigent une grandeur caractéristique et procèdent à l’assemblage du produit</a:t>
            </a:r>
          </a:p>
          <a:p>
            <a:endParaRPr lang="fr-CH" sz="2000" dirty="0">
              <a:solidFill>
                <a:schemeClr val="bg1"/>
              </a:solidFill>
            </a:endParaRPr>
          </a:p>
          <a:p>
            <a:r>
              <a:rPr lang="fr-CH" sz="2000" dirty="0">
                <a:solidFill>
                  <a:schemeClr val="bg1"/>
                </a:solidFill>
              </a:rPr>
              <a:t>Lavent, conditionnent et marquent le produit</a:t>
            </a:r>
          </a:p>
          <a:p>
            <a:endParaRPr lang="fr-CH" sz="2000" dirty="0">
              <a:solidFill>
                <a:schemeClr val="bg1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E14B412-91A0-446E-95A4-793FEFBF40E7}"/>
              </a:ext>
            </a:extLst>
          </p:cNvPr>
          <p:cNvSpPr txBox="1"/>
          <p:nvPr/>
        </p:nvSpPr>
        <p:spPr>
          <a:xfrm>
            <a:off x="2600326" y="430253"/>
            <a:ext cx="4067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</a:rPr>
              <a:t>Composant 1 et sa distribution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EDC320F-0E2C-4126-BFD7-D38D69670ADD}"/>
              </a:ext>
            </a:extLst>
          </p:cNvPr>
          <p:cNvSpPr txBox="1"/>
          <p:nvPr/>
        </p:nvSpPr>
        <p:spPr>
          <a:xfrm>
            <a:off x="2600326" y="6145814"/>
            <a:ext cx="340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</a:rPr>
              <a:t>Composant 2 et sa distribution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E7A3B5A-AB5E-4ED4-9C97-733FDC4C6197}"/>
              </a:ext>
            </a:extLst>
          </p:cNvPr>
          <p:cNvSpPr txBox="1"/>
          <p:nvPr/>
        </p:nvSpPr>
        <p:spPr>
          <a:xfrm>
            <a:off x="4915385" y="2070096"/>
            <a:ext cx="2630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</a:rPr>
              <a:t>Équilibrage et appairage des fréquences propres Assemblage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1265D19F-6DE9-4E80-8C23-379C1F65F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14" y="4499730"/>
            <a:ext cx="2159117" cy="1999505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AEE372A6-2645-481E-9765-E8E26D7D92BD}"/>
              </a:ext>
            </a:extLst>
          </p:cNvPr>
          <p:cNvSpPr txBox="1"/>
          <p:nvPr/>
        </p:nvSpPr>
        <p:spPr>
          <a:xfrm>
            <a:off x="7768910" y="5957441"/>
            <a:ext cx="3402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</a:rPr>
              <a:t>Oscillateur horloger monté et réglé en fréquence</a:t>
            </a:r>
          </a:p>
        </p:txBody>
      </p:sp>
      <p:pic>
        <p:nvPicPr>
          <p:cNvPr id="65" name="Image 64" descr="Une image contenant transport&#10;&#10;Description générée automatiquement">
            <a:extLst>
              <a:ext uri="{FF2B5EF4-FFF2-40B4-BE49-F238E27FC236}">
                <a16:creationId xmlns:a16="http://schemas.microsoft.com/office/drawing/2014/main" id="{E27EA687-3828-43E3-9712-655829F53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8" y="1510995"/>
            <a:ext cx="1674983" cy="15159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C3F831-E2AB-4639-8E54-3C928B723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1" y="68488"/>
            <a:ext cx="2353004" cy="15861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395BD4-C4C4-435F-81A4-792F20E420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1" y="5257536"/>
            <a:ext cx="2353003" cy="1531975"/>
          </a:xfrm>
          <a:prstGeom prst="rect">
            <a:avLst/>
          </a:prstGeom>
        </p:spPr>
      </p:pic>
      <p:sp>
        <p:nvSpPr>
          <p:cNvPr id="55" name="Flèche : droite 54">
            <a:extLst>
              <a:ext uri="{FF2B5EF4-FFF2-40B4-BE49-F238E27FC236}">
                <a16:creationId xmlns:a16="http://schemas.microsoft.com/office/drawing/2014/main" id="{066B8C27-3696-4F80-A7E6-F858EA3A121B}"/>
              </a:ext>
            </a:extLst>
          </p:cNvPr>
          <p:cNvSpPr/>
          <p:nvPr/>
        </p:nvSpPr>
        <p:spPr>
          <a:xfrm rot="1347933">
            <a:off x="4645539" y="4533582"/>
            <a:ext cx="1368120" cy="336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17CCC7B-784A-4A29-B373-5F999EE3EB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9" y="3885257"/>
            <a:ext cx="1361346" cy="13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220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1">
      <a:dk1>
        <a:srgbClr val="1B1C2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5FF4834CF4BE41BBC2F24CD94CDAB7" ma:contentTypeVersion="12" ma:contentTypeDescription="Crée un document." ma:contentTypeScope="" ma:versionID="6e5acb2c0e413f5ace6bd3b5be18f4cc">
  <xsd:schema xmlns:xsd="http://www.w3.org/2001/XMLSchema" xmlns:xs="http://www.w3.org/2001/XMLSchema" xmlns:p="http://schemas.microsoft.com/office/2006/metadata/properties" xmlns:ns2="b488553e-6e89-4d7f-b083-a71e37a7962f" xmlns:ns3="8d1db0f9-2c65-4ee1-8756-13fa477d36b7" targetNamespace="http://schemas.microsoft.com/office/2006/metadata/properties" ma:root="true" ma:fieldsID="3bd505a57ff93de75d3758080dc053a5" ns2:_="" ns3:_="">
    <xsd:import namespace="b488553e-6e89-4d7f-b083-a71e37a7962f"/>
    <xsd:import namespace="8d1db0f9-2c65-4ee1-8756-13fa477d36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8553e-6e89-4d7f-b083-a71e37a79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1db0f9-2c65-4ee1-8756-13fa477d36b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746FBA-846D-4CF7-8F9A-1737EB91A85A}"/>
</file>

<file path=customXml/itemProps2.xml><?xml version="1.0" encoding="utf-8"?>
<ds:datastoreItem xmlns:ds="http://schemas.openxmlformats.org/officeDocument/2006/customXml" ds:itemID="{97F7C94C-28B8-4064-BC15-FBA0F3931716}"/>
</file>

<file path=customXml/itemProps3.xml><?xml version="1.0" encoding="utf-8"?>
<ds:datastoreItem xmlns:ds="http://schemas.openxmlformats.org/officeDocument/2006/customXml" ds:itemID="{29293647-0EB6-42EC-8D32-ECAB1F7004C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Grand écran</PresentationFormat>
  <Paragraphs>47</Paragraphs>
  <Slides>10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Thème Office</vt:lpstr>
      <vt:lpstr>Présentation PowerPoint</vt:lpstr>
      <vt:lpstr>Imaginez un besoin</vt:lpstr>
      <vt:lpstr>Pensez un produit</vt:lpstr>
      <vt:lpstr>Pensez un style de vie</vt:lpstr>
      <vt:lpstr>Pensez une solution</vt:lpstr>
      <vt:lpstr>Créez aujourd’hui </vt:lpstr>
      <vt:lpstr>Présentation PowerPoint</vt:lpstr>
      <vt:lpstr>Présentation PowerPoint</vt:lpstr>
      <vt:lpstr>Créez demain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Florian Serex privé</dc:creator>
  <cp:lastModifiedBy>Florian Serex privé</cp:lastModifiedBy>
  <cp:revision>64</cp:revision>
  <dcterms:created xsi:type="dcterms:W3CDTF">2021-04-23T07:17:31Z</dcterms:created>
  <dcterms:modified xsi:type="dcterms:W3CDTF">2021-04-30T07:29:52Z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0x010100635FF4834CF4BE41BBC2F24CD94CDAB7</vt:lpwstr>
  </property>
</Properties>
</file>