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4"/>
  </p:notesMasterIdLst>
  <p:handoutMasterIdLst>
    <p:handoutMasterId r:id="rId15"/>
  </p:handoutMasterIdLst>
  <p:sldIdLst>
    <p:sldId id="890" r:id="rId6"/>
    <p:sldId id="884" r:id="rId7"/>
    <p:sldId id="807" r:id="rId8"/>
    <p:sldId id="891" r:id="rId9"/>
    <p:sldId id="817" r:id="rId10"/>
    <p:sldId id="718" r:id="rId11"/>
    <p:sldId id="887" r:id="rId12"/>
    <p:sldId id="772" r:id="rId13"/>
  </p:sldIdLst>
  <p:sldSz cx="10160000" cy="5715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4" userDrawn="1">
          <p15:clr>
            <a:srgbClr val="A4A3A4"/>
          </p15:clr>
        </p15:guide>
        <p15:guide id="2" orient="horz" pos="507" userDrawn="1">
          <p15:clr>
            <a:srgbClr val="A4A3A4"/>
          </p15:clr>
        </p15:guide>
        <p15:guide id="3" orient="horz" pos="3320" userDrawn="1">
          <p15:clr>
            <a:srgbClr val="A4A3A4"/>
          </p15:clr>
        </p15:guide>
        <p15:guide id="4" pos="3226" userDrawn="1">
          <p15:clr>
            <a:srgbClr val="A4A3A4"/>
          </p15:clr>
        </p15:guide>
        <p15:guide id="5" pos="756" userDrawn="1">
          <p15:clr>
            <a:srgbClr val="A4A3A4"/>
          </p15:clr>
        </p15:guide>
        <p15:guide id="6" pos="6324" userDrawn="1">
          <p15:clr>
            <a:srgbClr val="A4A3A4"/>
          </p15:clr>
        </p15:guide>
        <p15:guide id="7" orient="horz" pos="307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ILLET Eric" initials="CE" lastIdx="4" clrIdx="0">
    <p:extLst>
      <p:ext uri="{19B8F6BF-5375-455C-9EA6-DF929625EA0E}">
        <p15:presenceInfo xmlns:p15="http://schemas.microsoft.com/office/powerpoint/2012/main" userId="S-1-5-21-1834043708-3317879676-595763543-13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C8D7EA"/>
    <a:srgbClr val="ABC3DF"/>
    <a:srgbClr val="A2BBDA"/>
    <a:srgbClr val="FAAE06"/>
    <a:srgbClr val="FAB826"/>
    <a:srgbClr val="FFFFCC"/>
    <a:srgbClr val="009900"/>
    <a:srgbClr val="CCFF99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26" autoAdjust="0"/>
    <p:restoredTop sz="47642" autoAdjust="0"/>
  </p:normalViewPr>
  <p:slideViewPr>
    <p:cSldViewPr snapToGrid="0" showGuides="1">
      <p:cViewPr>
        <p:scale>
          <a:sx n="50" d="100"/>
          <a:sy n="50" d="100"/>
        </p:scale>
        <p:origin x="1488" y="-24"/>
      </p:cViewPr>
      <p:guideLst>
        <p:guide orient="horz" pos="2004"/>
        <p:guide orient="horz" pos="507"/>
        <p:guide orient="horz" pos="3320"/>
        <p:guide pos="3226"/>
        <p:guide pos="756"/>
        <p:guide pos="6324"/>
        <p:guide orient="horz" pos="307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02" y="48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H" dirty="0"/>
              <a:t>Comparaison des efforts de coupe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Feuil1!$C$2</c:f>
              <c:strCache>
                <c:ptCount val="1"/>
                <c:pt idx="0">
                  <c:v>Arrosage externe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Feuil1!$B$3:$B$4</c:f>
              <c:strCache>
                <c:ptCount val="2"/>
                <c:pt idx="0">
                  <c:v>Forces Fx</c:v>
                </c:pt>
                <c:pt idx="1">
                  <c:v>Forces Fy</c:v>
                </c:pt>
              </c:strCache>
            </c:strRef>
          </c:cat>
          <c:val>
            <c:numRef>
              <c:f>Feuil1!$C$3:$C$4</c:f>
              <c:numCache>
                <c:formatCode>General</c:formatCode>
                <c:ptCount val="2"/>
                <c:pt idx="0">
                  <c:v>17</c:v>
                </c:pt>
                <c:pt idx="1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D67-4A4C-B4BE-CA6A791E6818}"/>
            </c:ext>
          </c:extLst>
        </c:ser>
        <c:ser>
          <c:idx val="1"/>
          <c:order val="1"/>
          <c:tx>
            <c:strRef>
              <c:f>Feuil1!$D$2</c:f>
              <c:strCache>
                <c:ptCount val="1"/>
                <c:pt idx="0">
                  <c:v>COOL+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Feuil1!$B$3:$B$4</c:f>
              <c:strCache>
                <c:ptCount val="2"/>
                <c:pt idx="0">
                  <c:v>Forces Fx</c:v>
                </c:pt>
                <c:pt idx="1">
                  <c:v>Forces Fy</c:v>
                </c:pt>
              </c:strCache>
            </c:strRef>
          </c:cat>
          <c:val>
            <c:numRef>
              <c:f>Feuil1!$D$3:$D$4</c:f>
              <c:numCache>
                <c:formatCode>General</c:formatCode>
                <c:ptCount val="2"/>
                <c:pt idx="0">
                  <c:v>8</c:v>
                </c:pt>
                <c:pt idx="1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D67-4A4C-B4BE-CA6A791E681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66666992"/>
        <c:axId val="466667552"/>
      </c:barChart>
      <c:catAx>
        <c:axId val="466666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6667552"/>
        <c:crosses val="autoZero"/>
        <c:auto val="1"/>
        <c:lblAlgn val="ctr"/>
        <c:lblOffset val="100"/>
        <c:noMultiLvlLbl val="0"/>
      </c:catAx>
      <c:valAx>
        <c:axId val="46666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H" sz="1200" b="0" i="0" baseline="0" dirty="0">
                    <a:effectLst/>
                  </a:rPr>
                  <a:t>Forces moyennes (N)</a:t>
                </a:r>
                <a:endParaRPr lang="fr-CH" sz="1200" dirty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66666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4-29T13:32:19.210" idx="3">
    <p:pos x="10" y="10"/>
    <p:text/>
    <p:extLst>
      <p:ext uri="{C676402C-5697-4E1C-873F-D02D1690AC5C}">
        <p15:threadingInfo xmlns:p15="http://schemas.microsoft.com/office/powerpoint/2012/main" timeZoneBias="-120"/>
      </p:ext>
    </p:extLst>
  </p:cm>
  <p:cm authorId="1" dt="2021-04-29T13:32:20.424" idx="4">
    <p:pos x="123" y="123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A2719-C5AB-4EF4-B499-55D3BECF327E}" type="datetimeFigureOut">
              <a:rPr lang="fr-CH" smtClean="0"/>
              <a:t>29.04.2021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9" y="9429750"/>
            <a:ext cx="2946400" cy="49688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AEFD5-8AA9-43EF-9C78-065B63665F6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289544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3385-1C0F-41E8-902D-654A90096E59}" type="datetimeFigureOut">
              <a:rPr lang="fr-FR" smtClean="0"/>
              <a:t>29/04/2021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874713"/>
            <a:ext cx="4843463" cy="2725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6383" y="6150071"/>
            <a:ext cx="5317129" cy="315849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7253A1-2D81-4155-802E-0C02A5C6103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060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="" xmlns:a16="http://schemas.microsoft.com/office/drawing/2014/main" id="{6EFC9FE6-D3BE-4BD3-964A-D1F2A347F5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9550" y="614363"/>
            <a:ext cx="6492875" cy="3652837"/>
          </a:xfrm>
          <a:ln/>
        </p:spPr>
      </p:sp>
      <p:sp>
        <p:nvSpPr>
          <p:cNvPr id="22531" name="Rectangle 3">
            <a:extLst>
              <a:ext uri="{FF2B5EF4-FFF2-40B4-BE49-F238E27FC236}">
                <a16:creationId xmlns="" xmlns:a16="http://schemas.microsoft.com/office/drawing/2014/main" id="{53F86111-B541-4CC6-B017-5EB7D6E4B1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4495800"/>
            <a:ext cx="5845036" cy="4279900"/>
          </a:xfrm>
          <a:noFill/>
        </p:spPr>
        <p:txBody>
          <a:bodyPr/>
          <a:lstStyle/>
          <a:p>
            <a:endParaRPr lang="fr-FR" sz="1400" b="0" baseline="0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5886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01613" y="544513"/>
            <a:ext cx="6391275" cy="3595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20701" y="4648200"/>
            <a:ext cx="5752564" cy="4584700"/>
          </a:xfrm>
        </p:spPr>
        <p:txBody>
          <a:bodyPr/>
          <a:lstStyle/>
          <a:p>
            <a:endParaRPr lang="fr-CH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253A1-2D81-4155-802E-0C02A5C6103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701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="" xmlns:a16="http://schemas.microsoft.com/office/drawing/2014/main" id="{1E4C7E62-43E8-4A0D-8DDD-8C545C17DE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90500" y="625475"/>
            <a:ext cx="6375400" cy="3587750"/>
          </a:xfrm>
          <a:ln/>
        </p:spPr>
      </p:sp>
      <p:sp>
        <p:nvSpPr>
          <p:cNvPr id="20483" name="Rectangle 3">
            <a:extLst>
              <a:ext uri="{FF2B5EF4-FFF2-40B4-BE49-F238E27FC236}">
                <a16:creationId xmlns="" xmlns:a16="http://schemas.microsoft.com/office/drawing/2014/main" id="{70BB18AD-3319-45AC-88B5-EE2840B73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08000" y="4564384"/>
            <a:ext cx="5740984" cy="4135116"/>
          </a:xfrm>
          <a:noFill/>
        </p:spPr>
        <p:txBody>
          <a:bodyPr/>
          <a:lstStyle/>
          <a:p>
            <a:endParaRPr lang="fr-CH" altLang="fr-FR" sz="1400" b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748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14313" y="642938"/>
            <a:ext cx="6375400" cy="358616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533983" y="4599681"/>
            <a:ext cx="5736362" cy="1733319"/>
          </a:xfrm>
        </p:spPr>
        <p:txBody>
          <a:bodyPr/>
          <a:lstStyle/>
          <a:p>
            <a:endParaRPr lang="fr-CH" sz="1400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253A1-2D81-4155-802E-0C02A5C6103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970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31775" y="655638"/>
            <a:ext cx="6375400" cy="358616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>
          <a:xfrm>
            <a:off x="550862" y="4722081"/>
            <a:ext cx="5736908" cy="2157019"/>
          </a:xfrm>
        </p:spPr>
        <p:txBody>
          <a:bodyPr/>
          <a:lstStyle/>
          <a:p>
            <a:endParaRPr lang="fr-CH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7253A1-2D81-4155-802E-0C02A5C6103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20626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44475" y="630238"/>
            <a:ext cx="6172200" cy="34718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54036" y="5001481"/>
            <a:ext cx="5553669" cy="3151919"/>
          </a:xfrm>
        </p:spPr>
        <p:txBody>
          <a:bodyPr/>
          <a:lstStyle/>
          <a:p>
            <a:endParaRPr lang="fr-CH" sz="1400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253A1-2D81-4155-802E-0C02A5C6103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377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88913" y="642938"/>
            <a:ext cx="6442075" cy="3624262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>
          <a:xfrm>
            <a:off x="510526" y="5341712"/>
            <a:ext cx="5797479" cy="1108655"/>
          </a:xfrm>
        </p:spPr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7253A1-2D81-4155-802E-0C02A5C6103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144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8138" y="652463"/>
            <a:ext cx="5913437" cy="3327400"/>
          </a:xfrm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3412" y="4684359"/>
            <a:ext cx="5322888" cy="234206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38" tIns="45918" rIns="91838" bIns="45918"/>
          <a:lstStyle/>
          <a:p>
            <a:endParaRPr lang="en-GB" altLang="fr-FR" dirty="0"/>
          </a:p>
        </p:txBody>
      </p:sp>
    </p:spTree>
    <p:extLst>
      <p:ext uri="{BB962C8B-B14F-4D97-AF65-F5344CB8AC3E}">
        <p14:creationId xmlns:p14="http://schemas.microsoft.com/office/powerpoint/2010/main" val="798030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62000" y="2203200"/>
            <a:ext cx="8636000" cy="3693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/>
              <a:t>29.04.2021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4056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/>
              <a:t>29.04.2021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/>
              <a:t>‹N°›</a:t>
            </a:fld>
            <a:endParaRPr lang="fr-CH"/>
          </a:p>
        </p:txBody>
      </p:sp>
      <p:pic>
        <p:nvPicPr>
          <p:cNvPr id="7" name="Picture 3" descr="\\serv-data\dpo-marketing$\Graphisme\Logos\originaux\dixi polytoo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383" y="121196"/>
            <a:ext cx="2152471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/>
          <p:cNvCxnSpPr/>
          <p:nvPr userDrawn="1"/>
        </p:nvCxnSpPr>
        <p:spPr>
          <a:xfrm>
            <a:off x="359475" y="772530"/>
            <a:ext cx="9441048" cy="0"/>
          </a:xfrm>
          <a:prstGeom prst="line">
            <a:avLst/>
          </a:prstGeom>
          <a:ln w="19050">
            <a:solidFill>
              <a:srgbClr val="FFBF3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263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278168" y="814490"/>
            <a:ext cx="461665" cy="4064000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8000" y="814490"/>
            <a:ext cx="6688667" cy="4064000"/>
          </a:xfrm>
        </p:spPr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/>
              <a:t>29.04.2021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/>
              <a:t>‹N°›</a:t>
            </a:fld>
            <a:endParaRPr lang="fr-CH"/>
          </a:p>
        </p:txBody>
      </p:sp>
      <p:pic>
        <p:nvPicPr>
          <p:cNvPr id="7" name="Picture 3" descr="\\serv-data\dpo-marketing$\Graphisme\Logos\originaux\dixi polytoo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383" y="121196"/>
            <a:ext cx="2152471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/>
          <p:cNvCxnSpPr/>
          <p:nvPr userDrawn="1"/>
        </p:nvCxnSpPr>
        <p:spPr>
          <a:xfrm>
            <a:off x="359475" y="772530"/>
            <a:ext cx="9441048" cy="0"/>
          </a:xfrm>
          <a:prstGeom prst="line">
            <a:avLst/>
          </a:prstGeom>
          <a:ln w="19050">
            <a:solidFill>
              <a:srgbClr val="FFBF3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723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62000" y="2203200"/>
            <a:ext cx="8636000" cy="3693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238500"/>
            <a:ext cx="71120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Modifiez le style des sous-titres du masque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4715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7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2571" y="3672418"/>
            <a:ext cx="8636000" cy="369332"/>
          </a:xfrm>
        </p:spPr>
        <p:txBody>
          <a:bodyPr anchor="t"/>
          <a:lstStyle>
            <a:lvl1pPr algn="l">
              <a:defRPr sz="1800" b="1" cap="all"/>
            </a:lvl1pPr>
          </a:lstStyle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02571" y="2422261"/>
            <a:ext cx="8636000" cy="1250156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910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8000" y="1111250"/>
            <a:ext cx="4487333" cy="314325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64667" y="1111250"/>
            <a:ext cx="4487333" cy="314325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218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9476" y="403199"/>
            <a:ext cx="7440908" cy="369332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8000" y="1279264"/>
            <a:ext cx="4489098" cy="53313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61141" y="1279264"/>
            <a:ext cx="4490861" cy="53313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6162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47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563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001" y="1081864"/>
            <a:ext cx="3342571" cy="36933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72278" y="804865"/>
            <a:ext cx="5679722" cy="430027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8001" y="1453344"/>
            <a:ext cx="3342571" cy="365179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04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eur droit 8"/>
          <p:cNvCxnSpPr/>
          <p:nvPr userDrawn="1"/>
        </p:nvCxnSpPr>
        <p:spPr>
          <a:xfrm>
            <a:off x="359475" y="772530"/>
            <a:ext cx="9441048" cy="0"/>
          </a:xfrm>
          <a:prstGeom prst="line">
            <a:avLst/>
          </a:prstGeom>
          <a:ln w="19050">
            <a:solidFill>
              <a:srgbClr val="FFBF3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/>
              <a:t>29.04.2021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13695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431" y="4103451"/>
            <a:ext cx="6096000" cy="36933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91431" y="804865"/>
            <a:ext cx="6096000" cy="3134783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86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367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278168" y="814490"/>
            <a:ext cx="461665" cy="4064000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8000" y="814490"/>
            <a:ext cx="6688667" cy="4064000"/>
          </a:xfrm>
        </p:spPr>
        <p:txBody>
          <a:bodyPr vert="eaVert"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2571" y="3672418"/>
            <a:ext cx="8636000" cy="369332"/>
          </a:xfrm>
        </p:spPr>
        <p:txBody>
          <a:bodyPr anchor="t"/>
          <a:lstStyle>
            <a:lvl1pPr algn="l">
              <a:defRPr sz="1800" b="1" cap="all"/>
            </a:lvl1pPr>
          </a:lstStyle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02571" y="2422261"/>
            <a:ext cx="8636000" cy="1250156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/>
              <a:t>29.04.2021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/>
              <a:t>‹N°›</a:t>
            </a:fld>
            <a:endParaRPr lang="fr-CH"/>
          </a:p>
        </p:txBody>
      </p:sp>
      <p:pic>
        <p:nvPicPr>
          <p:cNvPr id="11" name="Picture 3" descr="\\serv-data\dpo-marketing$\Graphisme\Logos\originaux\dixi polytoo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383" y="121196"/>
            <a:ext cx="2152471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Connecteur droit 11"/>
          <p:cNvCxnSpPr/>
          <p:nvPr userDrawn="1"/>
        </p:nvCxnSpPr>
        <p:spPr>
          <a:xfrm>
            <a:off x="359475" y="772530"/>
            <a:ext cx="9441048" cy="0"/>
          </a:xfrm>
          <a:prstGeom prst="line">
            <a:avLst/>
          </a:prstGeom>
          <a:ln w="19050">
            <a:solidFill>
              <a:srgbClr val="FFBF3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950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8000" y="1111250"/>
            <a:ext cx="4487333" cy="314325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64667" y="1111250"/>
            <a:ext cx="4487333" cy="314325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/>
              <a:t>29.04.2021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/>
              <a:t>‹N°›</a:t>
            </a:fld>
            <a:endParaRPr lang="fr-CH"/>
          </a:p>
        </p:txBody>
      </p:sp>
      <p:pic>
        <p:nvPicPr>
          <p:cNvPr id="12" name="Picture 3" descr="\\serv-data\dpo-marketing$\Graphisme\Logos\originaux\dixi polytoo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383" y="121196"/>
            <a:ext cx="2152471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12"/>
          <p:cNvCxnSpPr/>
          <p:nvPr userDrawn="1"/>
        </p:nvCxnSpPr>
        <p:spPr>
          <a:xfrm>
            <a:off x="359475" y="772530"/>
            <a:ext cx="9441048" cy="0"/>
          </a:xfrm>
          <a:prstGeom prst="line">
            <a:avLst/>
          </a:prstGeom>
          <a:ln w="19050">
            <a:solidFill>
              <a:srgbClr val="FFBF3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84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9476" y="403199"/>
            <a:ext cx="7440908" cy="369332"/>
          </a:xfrm>
        </p:spPr>
        <p:txBody>
          <a:bodyPr wrap="square">
            <a:spAutoFit/>
          </a:bodyPr>
          <a:lstStyle>
            <a:lvl1pPr>
              <a:defRPr/>
            </a:lvl1pPr>
          </a:lstStyle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8000" y="1279264"/>
            <a:ext cx="4489098" cy="53313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8000" y="1812396"/>
            <a:ext cx="4489098" cy="329274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61141" y="1279264"/>
            <a:ext cx="4490861" cy="533135"/>
          </a:xfrm>
        </p:spPr>
        <p:txBody>
          <a:bodyPr anchor="b">
            <a:noAutofit/>
          </a:bodyPr>
          <a:lstStyle>
            <a:lvl1pPr marL="0" indent="0">
              <a:buNone/>
              <a:defRPr sz="18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61141" y="1812396"/>
            <a:ext cx="4490861" cy="329274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/>
              <a:t>29.04.2021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/>
              <a:t>‹N°›</a:t>
            </a:fld>
            <a:endParaRPr lang="fr-CH"/>
          </a:p>
        </p:txBody>
      </p:sp>
      <p:pic>
        <p:nvPicPr>
          <p:cNvPr id="14" name="Picture 3" descr="\\serv-data\dpo-marketing$\Graphisme\Logos\originaux\dixi polytoo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383" y="121196"/>
            <a:ext cx="2152471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cteur droit 14"/>
          <p:cNvCxnSpPr/>
          <p:nvPr userDrawn="1"/>
        </p:nvCxnSpPr>
        <p:spPr>
          <a:xfrm>
            <a:off x="359475" y="772530"/>
            <a:ext cx="9441048" cy="0"/>
          </a:xfrm>
          <a:prstGeom prst="line">
            <a:avLst/>
          </a:prstGeom>
          <a:ln w="19050">
            <a:solidFill>
              <a:srgbClr val="FFBF3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269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/>
              <a:t>29.04.2021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/>
              <a:t>‹N°›</a:t>
            </a:fld>
            <a:endParaRPr lang="fr-CH"/>
          </a:p>
        </p:txBody>
      </p:sp>
      <p:pic>
        <p:nvPicPr>
          <p:cNvPr id="10" name="Picture 3" descr="\\serv-data\dpo-marketing$\Graphisme\Logos\originaux\dixi polytoo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383" y="121196"/>
            <a:ext cx="2152471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cteur droit 10"/>
          <p:cNvCxnSpPr/>
          <p:nvPr userDrawn="1"/>
        </p:nvCxnSpPr>
        <p:spPr>
          <a:xfrm>
            <a:off x="359475" y="772530"/>
            <a:ext cx="9441048" cy="0"/>
          </a:xfrm>
          <a:prstGeom prst="line">
            <a:avLst/>
          </a:prstGeom>
          <a:ln w="19050">
            <a:solidFill>
              <a:srgbClr val="FFBF3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105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/>
              <a:t>29.04.2021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/>
              <a:t>‹N°›</a:t>
            </a:fld>
            <a:endParaRPr lang="fr-CH"/>
          </a:p>
        </p:txBody>
      </p:sp>
      <p:cxnSp>
        <p:nvCxnSpPr>
          <p:cNvPr id="6" name="Connecteur droit 5"/>
          <p:cNvCxnSpPr/>
          <p:nvPr userDrawn="1"/>
        </p:nvCxnSpPr>
        <p:spPr>
          <a:xfrm>
            <a:off x="359475" y="772530"/>
            <a:ext cx="9441048" cy="0"/>
          </a:xfrm>
          <a:prstGeom prst="line">
            <a:avLst/>
          </a:prstGeom>
          <a:ln w="19050">
            <a:solidFill>
              <a:srgbClr val="FFBF3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094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8001" y="1081864"/>
            <a:ext cx="3342571" cy="36933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72278" y="804865"/>
            <a:ext cx="5679722" cy="430027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8001" y="1453344"/>
            <a:ext cx="3342571" cy="365179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/>
              <a:t>29.04.2021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/>
              <a:t>‹N°›</a:t>
            </a:fld>
            <a:endParaRPr lang="fr-CH"/>
          </a:p>
        </p:txBody>
      </p:sp>
      <p:pic>
        <p:nvPicPr>
          <p:cNvPr id="8" name="Picture 3" descr="\\serv-data\dpo-marketing$\Graphisme\Logos\originaux\dixi polytoo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383" y="121196"/>
            <a:ext cx="2152471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8"/>
          <p:cNvCxnSpPr/>
          <p:nvPr userDrawn="1"/>
        </p:nvCxnSpPr>
        <p:spPr>
          <a:xfrm>
            <a:off x="359475" y="772530"/>
            <a:ext cx="9441048" cy="0"/>
          </a:xfrm>
          <a:prstGeom prst="line">
            <a:avLst/>
          </a:prstGeom>
          <a:ln w="19050">
            <a:solidFill>
              <a:srgbClr val="FFBF3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91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431" y="4103451"/>
            <a:ext cx="6096000" cy="36933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91431" y="804865"/>
            <a:ext cx="6096000" cy="3134783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91431" y="4472782"/>
            <a:ext cx="6096000" cy="67071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7D72-5448-46CD-AEF4-1011503BC3EF}" type="datetimeFigureOut">
              <a:rPr lang="fr-CH" smtClean="0"/>
              <a:t>29.04.2021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5C121-67B4-43EE-8449-CD7FEC3C10E5}" type="slidenum">
              <a:rPr lang="fr-CH" smtClean="0"/>
              <a:t>‹N°›</a:t>
            </a:fld>
            <a:endParaRPr lang="fr-CH"/>
          </a:p>
        </p:txBody>
      </p:sp>
      <p:pic>
        <p:nvPicPr>
          <p:cNvPr id="8" name="Picture 3" descr="\\serv-data\dpo-marketing$\Graphisme\Logos\originaux\dixi polytool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383" y="121196"/>
            <a:ext cx="2152471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Connecteur droit 8"/>
          <p:cNvCxnSpPr/>
          <p:nvPr userDrawn="1"/>
        </p:nvCxnSpPr>
        <p:spPr>
          <a:xfrm>
            <a:off x="359475" y="772530"/>
            <a:ext cx="9441048" cy="0"/>
          </a:xfrm>
          <a:prstGeom prst="line">
            <a:avLst/>
          </a:prstGeom>
          <a:ln w="19050">
            <a:solidFill>
              <a:srgbClr val="FFBF3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390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0432"/>
            <a:ext cx="10160000" cy="73456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62245" y="387810"/>
            <a:ext cx="7438139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8000" y="5296962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17D72-5448-46CD-AEF4-1011503BC3EF}" type="datetimeFigureOut">
              <a:rPr lang="fr-CH" smtClean="0"/>
              <a:t>29.04.2021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71334" y="5296962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281333" y="5296962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5C121-67B4-43EE-8449-CD7FEC3C10E5}" type="slidenum">
              <a:rPr lang="fr-CH" smtClean="0"/>
              <a:t>‹N°›</a:t>
            </a:fld>
            <a:endParaRPr lang="fr-CH"/>
          </a:p>
        </p:txBody>
      </p:sp>
      <p:pic>
        <p:nvPicPr>
          <p:cNvPr id="7" name="Picture 3" descr="\\serv-data\dpo-marketing$\Graphisme\Logos\originaux\dixi polytool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383" y="121196"/>
            <a:ext cx="2152471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/>
          <p:cNvCxnSpPr/>
          <p:nvPr userDrawn="1"/>
        </p:nvCxnSpPr>
        <p:spPr>
          <a:xfrm>
            <a:off x="359475" y="772530"/>
            <a:ext cx="9441048" cy="0"/>
          </a:xfrm>
          <a:prstGeom prst="line">
            <a:avLst/>
          </a:prstGeom>
          <a:ln w="19050">
            <a:solidFill>
              <a:srgbClr val="FFBF3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91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364" rtl="0" eaLnBrk="1" latinLnBrk="0" hangingPunct="1">
        <a:spcBef>
          <a:spcPct val="0"/>
        </a:spcBef>
        <a:buNone/>
        <a:defRPr sz="1800" b="1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</p:titleStyle>
    <p:bodyStyle>
      <a:lvl1pPr marL="342887" indent="-342887" algn="l" defTabSz="91436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  <a:lvl2pPr marL="742920" indent="-285738" algn="l" defTabSz="91436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2pPr>
      <a:lvl3pPr marL="114295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3pPr>
      <a:lvl4pPr marL="1600136" indent="-228590" algn="l" defTabSz="91436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4pPr>
      <a:lvl5pPr marL="2057317" indent="-228590" algn="l" defTabSz="914364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0432"/>
            <a:ext cx="10160000" cy="734568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62245" y="387810"/>
            <a:ext cx="7438139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8000" y="1333500"/>
            <a:ext cx="91440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508000" y="5296962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17D72-5448-46CD-AEF4-1011503BC3EF}" type="datetimeFigureOut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29.04.2021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471334" y="5296962"/>
            <a:ext cx="321733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281333" y="5296962"/>
            <a:ext cx="2370667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5C121-67B4-43EE-8449-CD7FEC3C10E5}" type="slidenum">
              <a:rPr lang="fr-CH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 descr="\\serv-data\dpo-marketing$\Graphisme\Logos\originaux\dixi polytool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970" y="154816"/>
            <a:ext cx="2152471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/>
          <p:cNvCxnSpPr>
            <a:cxnSpLocks/>
          </p:cNvCxnSpPr>
          <p:nvPr userDrawn="1"/>
        </p:nvCxnSpPr>
        <p:spPr>
          <a:xfrm>
            <a:off x="455708" y="772530"/>
            <a:ext cx="9497148" cy="0"/>
          </a:xfrm>
          <a:prstGeom prst="line">
            <a:avLst/>
          </a:prstGeom>
          <a:ln w="19050">
            <a:solidFill>
              <a:srgbClr val="FFBF3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504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64" rtl="0" eaLnBrk="1" latinLnBrk="0" hangingPunct="1">
        <a:spcBef>
          <a:spcPct val="0"/>
        </a:spcBef>
        <a:buNone/>
        <a:defRPr sz="1800" b="1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</p:titleStyle>
    <p:bodyStyle>
      <a:lvl1pPr marL="342887" indent="-342887" algn="l" defTabSz="91436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1pPr>
      <a:lvl2pPr marL="742920" indent="-285738" algn="l" defTabSz="91436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2pPr>
      <a:lvl3pPr marL="114295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3pPr>
      <a:lvl4pPr marL="1600136" indent="-228590" algn="l" defTabSz="914364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4pPr>
      <a:lvl5pPr marL="2057317" indent="-228590" algn="l" defTabSz="914364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Arial" panose="020B0604020202020204" pitchFamily="34" charset="0"/>
          <a:ea typeface="Verdana" pitchFamily="34" charset="0"/>
          <a:cs typeface="Arial" panose="020B0604020202020204" pitchFamily="34" charset="0"/>
        </a:defRPr>
      </a:lvl5pPr>
      <a:lvl6pPr marL="2514499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openxmlformats.org/officeDocument/2006/relationships/comments" Target="../comments/comment1.xml"/><Relationship Id="rId3" Type="http://schemas.microsoft.com/office/2007/relationships/media" Target="../media/media3.mp4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7.png"/><Relationship Id="rId5" Type="http://schemas.microsoft.com/office/2007/relationships/media" Target="../media/media4.mp4"/><Relationship Id="rId10" Type="http://schemas.openxmlformats.org/officeDocument/2006/relationships/image" Target="../media/image6.png"/><Relationship Id="rId4" Type="http://schemas.openxmlformats.org/officeDocument/2006/relationships/video" Target="../media/media3.mp4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77C6B55B-6418-48FB-B98D-7FFF8D8B71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658" y="485572"/>
            <a:ext cx="144484" cy="144000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4082928" y="4115360"/>
            <a:ext cx="5569073" cy="762818"/>
            <a:chOff x="3574927" y="4003600"/>
            <a:chExt cx="5569073" cy="762818"/>
          </a:xfrm>
        </p:grpSpPr>
        <p:sp>
          <p:nvSpPr>
            <p:cNvPr id="6" name="Rectangle 5"/>
            <p:cNvSpPr/>
            <p:nvPr/>
          </p:nvSpPr>
          <p:spPr>
            <a:xfrm>
              <a:off x="3574927" y="4003600"/>
              <a:ext cx="2796702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65757" lvl="1" indent="-154297">
                <a:buFont typeface="Arial" panose="020B0604020202020204" pitchFamily="34" charset="0"/>
                <a:buChar char="•"/>
              </a:pPr>
              <a:r>
                <a:rPr lang="fr-CH" sz="1620" dirty="0"/>
                <a:t>Les aciers inoxydables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3611355" y="4420233"/>
              <a:ext cx="1994316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65757" lvl="1" indent="-154297">
                <a:buFont typeface="Arial" panose="020B0604020202020204" pitchFamily="34" charset="0"/>
                <a:buChar char="•"/>
              </a:pPr>
              <a:r>
                <a:rPr lang="fr-CH" sz="1620" dirty="0"/>
                <a:t>Les titanes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045547" y="4424786"/>
              <a:ext cx="3098453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65757" lvl="1" indent="-154297">
                <a:buFont typeface="Arial" panose="020B0604020202020204" pitchFamily="34" charset="0"/>
                <a:buChar char="•"/>
              </a:pPr>
              <a:r>
                <a:rPr lang="fr-CH" sz="1620" dirty="0"/>
                <a:t>Les alliages réfractaires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045547" y="4015503"/>
              <a:ext cx="2796702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65757" lvl="1" indent="-154297">
                <a:buFont typeface="Arial" panose="020B0604020202020204" pitchFamily="34" charset="0"/>
                <a:buChar char="•"/>
              </a:pPr>
              <a:r>
                <a:rPr lang="fr-CH" sz="1620" dirty="0"/>
                <a:t>Les </a:t>
              </a:r>
              <a:r>
                <a:rPr lang="fr-CH" sz="1620" dirty="0" smtClean="0"/>
                <a:t>Chrome-cobalt</a:t>
              </a:r>
              <a:endParaRPr lang="fr-CH" sz="1620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759063" y="4176204"/>
            <a:ext cx="3323864" cy="35580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fr-CH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fraiser 2 à 3 fois plus vite  </a:t>
            </a:r>
            <a:endParaRPr lang="fr-CH" sz="16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7443_ech_sans_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801" t="12131" r="3622" b="13766"/>
          <a:stretch/>
        </p:blipFill>
        <p:spPr>
          <a:xfrm>
            <a:off x="1926273" y="997320"/>
            <a:ext cx="6380481" cy="293624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11" name="Titre 1">
            <a:extLst>
              <a:ext uri="{FF2B5EF4-FFF2-40B4-BE49-F238E27FC236}">
                <a16:creationId xmlns="" xmlns:a16="http://schemas.microsoft.com/office/drawing/2014/main" id="{1CFE850F-8C97-4B9E-B095-10ECCC2E523F}"/>
              </a:ext>
            </a:extLst>
          </p:cNvPr>
          <p:cNvSpPr txBox="1">
            <a:spLocks/>
          </p:cNvSpPr>
          <p:nvPr/>
        </p:nvSpPr>
        <p:spPr>
          <a:xfrm>
            <a:off x="759063" y="345206"/>
            <a:ext cx="6983116" cy="4247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fr-CH" altLang="fr-FR" dirty="0"/>
              <a:t>DIXI COOL    </a:t>
            </a:r>
            <a:r>
              <a:rPr lang="fr-CH" altLang="fr-FR" dirty="0"/>
              <a:t> Une </a:t>
            </a:r>
            <a:r>
              <a:rPr lang="fr-CH" altLang="fr-FR" dirty="0"/>
              <a:t>innovation décisive et un brevet déposé</a:t>
            </a:r>
          </a:p>
        </p:txBody>
      </p:sp>
    </p:spTree>
    <p:extLst>
      <p:ext uri="{BB962C8B-B14F-4D97-AF65-F5344CB8AC3E}">
        <p14:creationId xmlns:p14="http://schemas.microsoft.com/office/powerpoint/2010/main" val="290003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7343_EMUL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7725" y="1100210"/>
            <a:ext cx="3185599" cy="184275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7" name="720 Arrosage externe-734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45507" y="1100216"/>
            <a:ext cx="3265774" cy="1839833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6" name="720Arrosage interne 7442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45510" y="3190089"/>
            <a:ext cx="3290349" cy="1853678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69933" y="322757"/>
            <a:ext cx="7026781" cy="31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lvl="0" algn="l"/>
            <a:r>
              <a:rPr lang="fr-CH" sz="144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– Les fonctions principales des lubrifiants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397726" y="1156692"/>
            <a:ext cx="209884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60" dirty="0">
                <a:solidFill>
                  <a:srgbClr val="FAB8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Refroidir la zone de coupe</a:t>
            </a:r>
          </a:p>
          <a:p>
            <a:r>
              <a:rPr lang="fr-CH" sz="1260" dirty="0">
                <a:solidFill>
                  <a:srgbClr val="FAB8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Evacuer les copeaux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1397725" y="3186918"/>
            <a:ext cx="3185599" cy="1856851"/>
            <a:chOff x="480582" y="3184737"/>
            <a:chExt cx="3531391" cy="2161686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12"/>
            <a:srcRect l="9051" t="10719"/>
            <a:stretch/>
          </p:blipFill>
          <p:spPr>
            <a:xfrm>
              <a:off x="480582" y="3184737"/>
              <a:ext cx="3531391" cy="21616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5" name="ZoneTexte 14"/>
            <p:cNvSpPr txBox="1"/>
            <p:nvPr/>
          </p:nvSpPr>
          <p:spPr>
            <a:xfrm>
              <a:off x="740785" y="3298676"/>
              <a:ext cx="2966720" cy="33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260" dirty="0">
                  <a:latin typeface="Arial" panose="020B0604020202020204" pitchFamily="34" charset="0"/>
                  <a:cs typeface="Arial" panose="020B0604020202020204" pitchFamily="34" charset="0"/>
                </a:rPr>
                <a:t>Usure des arêtes tranchantes</a:t>
              </a:r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7332679" y="3254560"/>
            <a:ext cx="1359365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60" dirty="0">
                <a:solidFill>
                  <a:srgbClr val="FAB8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Arrosage interne</a:t>
            </a:r>
          </a:p>
          <a:p>
            <a:pPr marL="257162" indent="-257162">
              <a:buFont typeface="Courier New" panose="02070309020205020404" pitchFamily="49" charset="0"/>
              <a:buChar char="o"/>
            </a:pPr>
            <a:r>
              <a:rPr lang="fr-CH" sz="1260" dirty="0">
                <a:solidFill>
                  <a:srgbClr val="FAB8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orienté </a:t>
            </a:r>
          </a:p>
          <a:p>
            <a:pPr marL="257162" indent="-257162">
              <a:buFont typeface="Courier New" panose="02070309020205020404" pitchFamily="49" charset="0"/>
              <a:buChar char="o"/>
            </a:pPr>
            <a:r>
              <a:rPr lang="fr-CH" sz="1260" dirty="0">
                <a:solidFill>
                  <a:srgbClr val="FAB8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accéléré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313412" y="1156693"/>
            <a:ext cx="2098847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60" dirty="0">
                <a:solidFill>
                  <a:srgbClr val="FAB8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Arrosage externe</a:t>
            </a:r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6863080" y="3152015"/>
            <a:ext cx="0" cy="668005"/>
          </a:xfrm>
          <a:prstGeom prst="straightConnector1">
            <a:avLst/>
          </a:prstGeom>
          <a:ln w="57150">
            <a:solidFill>
              <a:srgbClr val="FAB826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06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317">
                <p:cTn id="3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6098">
                <p:cTn id="3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95882" y="920360"/>
            <a:ext cx="3888156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fr-CH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 concept unique pour un arrosage : </a:t>
            </a:r>
          </a:p>
        </p:txBody>
      </p:sp>
      <p:sp>
        <p:nvSpPr>
          <p:cNvPr id="20" name="Titre 1">
            <a:extLst>
              <a:ext uri="{FF2B5EF4-FFF2-40B4-BE49-F238E27FC236}">
                <a16:creationId xmlns="" xmlns:a16="http://schemas.microsoft.com/office/drawing/2014/main" id="{088B65F9-D2CF-4992-A5E7-29E4BF86C60A}"/>
              </a:ext>
            </a:extLst>
          </p:cNvPr>
          <p:cNvSpPr txBox="1">
            <a:spLocks/>
          </p:cNvSpPr>
          <p:nvPr/>
        </p:nvSpPr>
        <p:spPr>
          <a:xfrm>
            <a:off x="754385" y="295415"/>
            <a:ext cx="6694325" cy="3942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tx1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fr-CH" altLang="fr-FR" dirty="0"/>
              <a:t>CONCEPT</a:t>
            </a:r>
            <a:r>
              <a:rPr lang="en-GB" altLang="fr-FR" dirty="0"/>
              <a:t> DIXI COOL</a:t>
            </a:r>
            <a:endParaRPr lang="fr-FR" altLang="fr-FR" dirty="0"/>
          </a:p>
        </p:txBody>
      </p:sp>
      <p:grpSp>
        <p:nvGrpSpPr>
          <p:cNvPr id="5" name="Groupe 4"/>
          <p:cNvGrpSpPr/>
          <p:nvPr/>
        </p:nvGrpSpPr>
        <p:grpSpPr>
          <a:xfrm>
            <a:off x="4533407" y="926445"/>
            <a:ext cx="1529900" cy="322845"/>
            <a:chOff x="6046368" y="1054270"/>
            <a:chExt cx="1529900" cy="322845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6368" y="1084442"/>
              <a:ext cx="285304" cy="284353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6408718" y="1054270"/>
              <a:ext cx="1167550" cy="322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fr-CH" sz="14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Précis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5964483" y="914357"/>
            <a:ext cx="1559962" cy="328803"/>
            <a:chOff x="6045619" y="1653713"/>
            <a:chExt cx="1559962" cy="328804"/>
          </a:xfrm>
        </p:grpSpPr>
        <p:sp>
          <p:nvSpPr>
            <p:cNvPr id="22" name="Rectangle 21"/>
            <p:cNvSpPr/>
            <p:nvPr/>
          </p:nvSpPr>
          <p:spPr>
            <a:xfrm>
              <a:off x="6438031" y="1653713"/>
              <a:ext cx="1167550" cy="3228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fr-CH" sz="14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Rapide </a:t>
              </a:r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5619" y="1668202"/>
              <a:ext cx="315366" cy="314315"/>
            </a:xfrm>
            <a:prstGeom prst="rect">
              <a:avLst/>
            </a:prstGeom>
          </p:spPr>
        </p:pic>
      </p:grpSp>
      <p:grpSp>
        <p:nvGrpSpPr>
          <p:cNvPr id="11" name="Groupe 10"/>
          <p:cNvGrpSpPr/>
          <p:nvPr/>
        </p:nvGrpSpPr>
        <p:grpSpPr>
          <a:xfrm>
            <a:off x="7390491" y="924507"/>
            <a:ext cx="1453090" cy="322845"/>
            <a:chOff x="6061810" y="2141482"/>
            <a:chExt cx="1453090" cy="322845"/>
          </a:xfrm>
        </p:grpSpPr>
        <p:sp>
          <p:nvSpPr>
            <p:cNvPr id="23" name="Rectangle 22"/>
            <p:cNvSpPr/>
            <p:nvPr/>
          </p:nvSpPr>
          <p:spPr>
            <a:xfrm>
              <a:off x="6347350" y="2141482"/>
              <a:ext cx="1167550" cy="322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</a:pPr>
              <a:r>
                <a:rPr lang="fr-CH" sz="1400" b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Abondant</a:t>
              </a:r>
            </a:p>
          </p:txBody>
        </p:sp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1810" y="2157284"/>
              <a:ext cx="285540" cy="284588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595882" y="1499654"/>
            <a:ext cx="3463744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fr-CH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Etudes de trajectoires et de la vélocité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="" xmlns:a16="http://schemas.microsoft.com/office/drawing/2014/main" id="{1EB5C859-E8ED-4A12-9AA8-F4B755E5B4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156" y="407396"/>
            <a:ext cx="144484" cy="144000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535545" y="2386222"/>
            <a:ext cx="4291456" cy="2329009"/>
            <a:chOff x="346511" y="1597029"/>
            <a:chExt cx="5300758" cy="2876766"/>
          </a:xfrm>
        </p:grpSpPr>
        <p:pic>
          <p:nvPicPr>
            <p:cNvPr id="18" name="SNAG-0000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346511" y="1597029"/>
              <a:ext cx="5300758" cy="287676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572000" y="2012755"/>
              <a:ext cx="689502" cy="10971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1991203" y="1933524"/>
            <a:ext cx="1852312" cy="894236"/>
            <a:chOff x="2524164" y="1834853"/>
            <a:chExt cx="2106276" cy="101684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 rotWithShape="1">
            <a:blip r:embed="rId9"/>
            <a:srcRect l="15235" t="5560" r="70129" b="18626"/>
            <a:stretch/>
          </p:blipFill>
          <p:spPr>
            <a:xfrm>
              <a:off x="4390721" y="1866465"/>
              <a:ext cx="239719" cy="9852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Rectangle 18"/>
            <p:cNvSpPr/>
            <p:nvPr/>
          </p:nvSpPr>
          <p:spPr>
            <a:xfrm>
              <a:off x="2524164" y="1834853"/>
              <a:ext cx="1839930" cy="367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</a:pPr>
              <a:r>
                <a:rPr lang="fr-CH" sz="14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Vélocité en m/sec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="" xmlns:a16="http://schemas.microsoft.com/office/drawing/2014/main" id="{A331DABB-CFD1-4236-A9D9-DC7A4EC2383C}"/>
              </a:ext>
            </a:extLst>
          </p:cNvPr>
          <p:cNvGrpSpPr/>
          <p:nvPr/>
        </p:nvGrpSpPr>
        <p:grpSpPr>
          <a:xfrm>
            <a:off x="5666434" y="1702815"/>
            <a:ext cx="3196013" cy="2249888"/>
            <a:chOff x="2265834" y="1280924"/>
            <a:chExt cx="4768947" cy="2710188"/>
          </a:xfrm>
        </p:grpSpPr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5834" y="1280924"/>
              <a:ext cx="4768947" cy="2710188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9DC3F9A9-5B68-4613-840C-AF9661DBE827}"/>
                </a:ext>
              </a:extLst>
            </p:cNvPr>
            <p:cNvSpPr/>
            <p:nvPr/>
          </p:nvSpPr>
          <p:spPr>
            <a:xfrm>
              <a:off x="2265834" y="1280924"/>
              <a:ext cx="3517343" cy="2846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="" xmlns:a16="http://schemas.microsoft.com/office/drawing/2014/main" id="{3EF67598-90A9-415E-B093-648F401BFE44}"/>
              </a:ext>
            </a:extLst>
          </p:cNvPr>
          <p:cNvGrpSpPr/>
          <p:nvPr/>
        </p:nvGrpSpPr>
        <p:grpSpPr>
          <a:xfrm>
            <a:off x="5900662" y="3036766"/>
            <a:ext cx="2333302" cy="839049"/>
            <a:chOff x="2412597" y="2619207"/>
            <a:chExt cx="3481650" cy="1010708"/>
          </a:xfrm>
        </p:grpSpPr>
        <p:grpSp>
          <p:nvGrpSpPr>
            <p:cNvPr id="31" name="Groupe 30"/>
            <p:cNvGrpSpPr/>
            <p:nvPr/>
          </p:nvGrpSpPr>
          <p:grpSpPr>
            <a:xfrm>
              <a:off x="2898014" y="2619207"/>
              <a:ext cx="2862496" cy="661436"/>
              <a:chOff x="5129544" y="3393366"/>
              <a:chExt cx="2862496" cy="661436"/>
            </a:xfrm>
          </p:grpSpPr>
          <p:sp>
            <p:nvSpPr>
              <p:cNvPr id="34" name="Double flèche horizontale 33"/>
              <p:cNvSpPr/>
              <p:nvPr/>
            </p:nvSpPr>
            <p:spPr>
              <a:xfrm>
                <a:off x="5129544" y="3770174"/>
                <a:ext cx="505629" cy="284628"/>
              </a:xfrm>
              <a:prstGeom prst="leftRightArrow">
                <a:avLst/>
              </a:prstGeom>
              <a:solidFill>
                <a:srgbClr val="FBC3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sp>
            <p:nvSpPr>
              <p:cNvPr id="35" name="Double flèche horizontale 34"/>
              <p:cNvSpPr/>
              <p:nvPr/>
            </p:nvSpPr>
            <p:spPr>
              <a:xfrm>
                <a:off x="6954151" y="3751876"/>
                <a:ext cx="1037889" cy="284627"/>
              </a:xfrm>
              <a:prstGeom prst="leftRightArrow">
                <a:avLst/>
              </a:prstGeom>
              <a:solidFill>
                <a:srgbClr val="FAB8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/>
              </a:p>
            </p:txBody>
          </p:sp>
          <p:cxnSp>
            <p:nvCxnSpPr>
              <p:cNvPr id="36" name="Connecteur droit 35"/>
              <p:cNvCxnSpPr/>
              <p:nvPr/>
            </p:nvCxnSpPr>
            <p:spPr>
              <a:xfrm>
                <a:off x="5186274" y="3499485"/>
                <a:ext cx="0" cy="3160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necteur droit 36"/>
              <p:cNvCxnSpPr/>
              <p:nvPr/>
            </p:nvCxnSpPr>
            <p:spPr>
              <a:xfrm>
                <a:off x="5576799" y="3499485"/>
                <a:ext cx="0" cy="3160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necteur droit 37"/>
              <p:cNvCxnSpPr/>
              <p:nvPr/>
            </p:nvCxnSpPr>
            <p:spPr>
              <a:xfrm>
                <a:off x="6975727" y="3393366"/>
                <a:ext cx="0" cy="3160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cteur droit 38"/>
              <p:cNvCxnSpPr/>
              <p:nvPr/>
            </p:nvCxnSpPr>
            <p:spPr>
              <a:xfrm>
                <a:off x="7926322" y="3393366"/>
                <a:ext cx="0" cy="3160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401E5535-CDC1-46DF-9BB8-538A92AC0F1B}"/>
                </a:ext>
              </a:extLst>
            </p:cNvPr>
            <p:cNvSpPr/>
            <p:nvPr/>
          </p:nvSpPr>
          <p:spPr>
            <a:xfrm>
              <a:off x="2412597" y="3280644"/>
              <a:ext cx="1355227" cy="349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fr-FR" sz="12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Vitesse 1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="" xmlns:a16="http://schemas.microsoft.com/office/drawing/2014/main" id="{401E5535-CDC1-46DF-9BB8-538A92AC0F1B}"/>
                </a:ext>
              </a:extLst>
            </p:cNvPr>
            <p:cNvSpPr/>
            <p:nvPr/>
          </p:nvSpPr>
          <p:spPr>
            <a:xfrm>
              <a:off x="4615470" y="3252909"/>
              <a:ext cx="1278777" cy="3492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fr-FR" sz="12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Vitesse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002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0" grpId="0" build="p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8" b="21620"/>
          <a:stretch/>
        </p:blipFill>
        <p:spPr>
          <a:xfrm>
            <a:off x="1140327" y="2247319"/>
            <a:ext cx="7228894" cy="3010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Rectangle 1"/>
          <p:cNvSpPr/>
          <p:nvPr/>
        </p:nvSpPr>
        <p:spPr>
          <a:xfrm>
            <a:off x="754940" y="313531"/>
            <a:ext cx="36912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fr-CH" sz="16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Recherche – Développement - Tests</a:t>
            </a:r>
          </a:p>
        </p:txBody>
      </p:sp>
      <p:grpSp>
        <p:nvGrpSpPr>
          <p:cNvPr id="3" name="Groupe 2"/>
          <p:cNvGrpSpPr/>
          <p:nvPr/>
        </p:nvGrpSpPr>
        <p:grpSpPr>
          <a:xfrm>
            <a:off x="4529791" y="1484996"/>
            <a:ext cx="3855498" cy="338554"/>
            <a:chOff x="5088204" y="1756047"/>
            <a:chExt cx="3855498" cy="338554"/>
          </a:xfrm>
        </p:grpSpPr>
        <p:sp>
          <p:nvSpPr>
            <p:cNvPr id="22" name="ZoneTexte 21"/>
            <p:cNvSpPr txBox="1"/>
            <p:nvPr/>
          </p:nvSpPr>
          <p:spPr>
            <a:xfrm>
              <a:off x="5636692" y="1756047"/>
              <a:ext cx="33070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dirty="0">
                  <a:latin typeface="Arial" panose="020B0604020202020204" pitchFamily="34" charset="0"/>
                  <a:cs typeface="Arial" panose="020B0604020202020204" pitchFamily="34" charset="0"/>
                </a:rPr>
                <a:t>Tests de débit maximal </a:t>
              </a:r>
              <a:r>
                <a:rPr lang="fr-CH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fr-CH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endParaRPr lang="fr-CH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lèche droite 24"/>
            <p:cNvSpPr/>
            <p:nvPr/>
          </p:nvSpPr>
          <p:spPr>
            <a:xfrm>
              <a:off x="5088204" y="1786824"/>
              <a:ext cx="525843" cy="307777"/>
            </a:xfrm>
            <a:prstGeom prst="rightArrow">
              <a:avLst/>
            </a:prstGeom>
            <a:solidFill>
              <a:srgbClr val="FBC344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4" name="Groupe 3"/>
          <p:cNvGrpSpPr/>
          <p:nvPr/>
        </p:nvGrpSpPr>
        <p:grpSpPr>
          <a:xfrm>
            <a:off x="767152" y="1488482"/>
            <a:ext cx="3232544" cy="338554"/>
            <a:chOff x="5082691" y="2408038"/>
            <a:chExt cx="3232544" cy="338554"/>
          </a:xfrm>
        </p:grpSpPr>
        <p:sp>
          <p:nvSpPr>
            <p:cNvPr id="23" name="ZoneTexte 22"/>
            <p:cNvSpPr txBox="1"/>
            <p:nvPr/>
          </p:nvSpPr>
          <p:spPr>
            <a:xfrm>
              <a:off x="5636693" y="2408038"/>
              <a:ext cx="26785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dirty="0">
                  <a:latin typeface="Arial" panose="020B0604020202020204" pitchFamily="34" charset="0"/>
                  <a:cs typeface="Arial" panose="020B0604020202020204" pitchFamily="34" charset="0"/>
                </a:rPr>
                <a:t>Tests d’usure</a:t>
              </a:r>
            </a:p>
          </p:txBody>
        </p:sp>
        <p:sp>
          <p:nvSpPr>
            <p:cNvPr id="26" name="Flèche droite 25"/>
            <p:cNvSpPr/>
            <p:nvPr/>
          </p:nvSpPr>
          <p:spPr>
            <a:xfrm>
              <a:off x="5082691" y="2435326"/>
              <a:ext cx="525843" cy="307777"/>
            </a:xfrm>
            <a:prstGeom prst="rightArrow">
              <a:avLst/>
            </a:prstGeom>
            <a:solidFill>
              <a:srgbClr val="FBC344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767150" y="932018"/>
            <a:ext cx="3855498" cy="338554"/>
            <a:chOff x="5088204" y="1756047"/>
            <a:chExt cx="3855498" cy="338554"/>
          </a:xfrm>
        </p:grpSpPr>
        <p:sp>
          <p:nvSpPr>
            <p:cNvPr id="14" name="ZoneTexte 13"/>
            <p:cNvSpPr txBox="1"/>
            <p:nvPr/>
          </p:nvSpPr>
          <p:spPr>
            <a:xfrm>
              <a:off x="5636692" y="1756047"/>
              <a:ext cx="33070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dirty="0">
                  <a:latin typeface="Arial" panose="020B0604020202020204" pitchFamily="34" charset="0"/>
                  <a:cs typeface="Arial" panose="020B0604020202020204" pitchFamily="34" charset="0"/>
                </a:rPr>
                <a:t>Tests d’avance maximale </a:t>
              </a:r>
              <a:r>
                <a:rPr lang="fr-CH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Vf</a:t>
              </a:r>
              <a:r>
                <a:rPr lang="fr-CH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max</a:t>
              </a:r>
              <a:endParaRPr lang="fr-CH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lèche droite 14"/>
            <p:cNvSpPr/>
            <p:nvPr/>
          </p:nvSpPr>
          <p:spPr>
            <a:xfrm>
              <a:off x="5088204" y="1786824"/>
              <a:ext cx="525843" cy="307777"/>
            </a:xfrm>
            <a:prstGeom prst="rightArrow">
              <a:avLst/>
            </a:prstGeom>
            <a:solidFill>
              <a:srgbClr val="FFC00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4541626" y="932012"/>
            <a:ext cx="3232544" cy="338554"/>
            <a:chOff x="5082691" y="2408038"/>
            <a:chExt cx="3232544" cy="338554"/>
          </a:xfrm>
        </p:grpSpPr>
        <p:sp>
          <p:nvSpPr>
            <p:cNvPr id="17" name="ZoneTexte 16"/>
            <p:cNvSpPr txBox="1"/>
            <p:nvPr/>
          </p:nvSpPr>
          <p:spPr>
            <a:xfrm>
              <a:off x="5636693" y="2408038"/>
              <a:ext cx="26785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600" dirty="0">
                  <a:latin typeface="Arial" panose="020B0604020202020204" pitchFamily="34" charset="0"/>
                  <a:cs typeface="Arial" panose="020B0604020202020204" pitchFamily="34" charset="0"/>
                </a:rPr>
                <a:t>Tests de durée de vie</a:t>
              </a:r>
            </a:p>
          </p:txBody>
        </p:sp>
        <p:sp>
          <p:nvSpPr>
            <p:cNvPr id="20" name="Flèche droite 19"/>
            <p:cNvSpPr/>
            <p:nvPr/>
          </p:nvSpPr>
          <p:spPr>
            <a:xfrm>
              <a:off x="5082691" y="2435326"/>
              <a:ext cx="525843" cy="307777"/>
            </a:xfrm>
            <a:prstGeom prst="rightArrow">
              <a:avLst/>
            </a:prstGeom>
            <a:solidFill>
              <a:srgbClr val="FFD13F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0"/>
          <a:stretch/>
        </p:blipFill>
        <p:spPr>
          <a:xfrm>
            <a:off x="8077845" y="1158992"/>
            <a:ext cx="1436635" cy="966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187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60401" y="1963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H"/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660402" y="24826"/>
            <a:ext cx="492955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69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69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69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69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69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69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69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69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699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64">
              <a:tabLst>
                <a:tab pos="4698812" algn="l"/>
              </a:tabLst>
            </a:pPr>
            <a:endParaRPr lang="fr-CH" altLang="fr-FR" sz="600" dirty="0"/>
          </a:p>
          <a:p>
            <a:pPr defTabSz="914364">
              <a:tabLst>
                <a:tab pos="4698812" algn="l"/>
              </a:tabLst>
            </a:pPr>
            <a:r>
              <a:rPr lang="fr-CH" altLang="fr-FR" dirty="0"/>
              <a:t/>
            </a:r>
            <a:br>
              <a:rPr lang="fr-CH" altLang="fr-FR" dirty="0"/>
            </a:br>
            <a:endParaRPr lang="fr-CH" altLang="fr-FR" dirty="0"/>
          </a:p>
          <a:p>
            <a:pPr defTabSz="914364">
              <a:tabLst>
                <a:tab pos="4698812" algn="l"/>
              </a:tabLst>
            </a:pPr>
            <a:r>
              <a:rPr lang="fr-FR" altLang="fr-FR" sz="1000" dirty="0"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fr-CH" altLang="fr-FR" sz="600" dirty="0"/>
          </a:p>
          <a:p>
            <a:pPr defTabSz="914364">
              <a:tabLst>
                <a:tab pos="4698812" algn="l"/>
              </a:tabLst>
            </a:pPr>
            <a:endParaRPr lang="fr-CH" altLang="fr-FR" dirty="0"/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660401" y="224881"/>
            <a:ext cx="18473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64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altLang="fr-FR" sz="1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defTabSz="91436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CH" altLang="fr-FR" sz="1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fr-CH" altLang="fr-FR" sz="1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fr-CH" altLang="fr-FR" sz="600"/>
          </a:p>
          <a:p>
            <a:pPr defTabSz="914364" eaLnBrk="0" fontAlgn="base" hangingPunct="0">
              <a:spcBef>
                <a:spcPct val="0"/>
              </a:spcBef>
              <a:spcAft>
                <a:spcPct val="0"/>
              </a:spcAft>
            </a:pPr>
            <a:endParaRPr lang="fr-CH" altLang="fr-FR">
              <a:latin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90576" y="4396403"/>
            <a:ext cx="5723965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fr-CH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Diminution des contraintes </a:t>
            </a:r>
            <a:r>
              <a:rPr lang="fr-CH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</a:t>
            </a:r>
            <a:r>
              <a:rPr lang="fr-CH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</a:t>
            </a:r>
            <a:r>
              <a:rPr lang="fr-CH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forces de </a:t>
            </a:r>
            <a:r>
              <a:rPr lang="fr-CH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coupe</a:t>
            </a:r>
            <a:endParaRPr lang="fr-CH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0401" y="340302"/>
            <a:ext cx="723289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fr-CH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Mesure des efforts de coupe</a:t>
            </a:r>
          </a:p>
        </p:txBody>
      </p:sp>
      <p:graphicFrame>
        <p:nvGraphicFramePr>
          <p:cNvPr id="23" name="Graphique 22">
            <a:extLst>
              <a:ext uri="{FF2B5EF4-FFF2-40B4-BE49-F238E27FC236}">
                <a16:creationId xmlns="" xmlns:a16="http://schemas.microsoft.com/office/drawing/2014/main" id="{0BFF9976-8364-4507-9FBF-247F3E4212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3277730"/>
              </p:ext>
            </p:extLst>
          </p:nvPr>
        </p:nvGraphicFramePr>
        <p:xfrm>
          <a:off x="4687321" y="84442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oupe 5"/>
          <p:cNvGrpSpPr/>
          <p:nvPr/>
        </p:nvGrpSpPr>
        <p:grpSpPr>
          <a:xfrm>
            <a:off x="948177" y="1155118"/>
            <a:ext cx="3378600" cy="2798271"/>
            <a:chOff x="347580" y="1796058"/>
            <a:chExt cx="3378600" cy="2798271"/>
          </a:xfrm>
        </p:grpSpPr>
        <p:grpSp>
          <p:nvGrpSpPr>
            <p:cNvPr id="4" name="Groupe 3"/>
            <p:cNvGrpSpPr/>
            <p:nvPr/>
          </p:nvGrpSpPr>
          <p:grpSpPr>
            <a:xfrm>
              <a:off x="347580" y="1796058"/>
              <a:ext cx="3048141" cy="1968097"/>
              <a:chOff x="5177777" y="1862002"/>
              <a:chExt cx="3048141" cy="1968097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11" t="16144" r="21333" b="35571"/>
              <a:stretch/>
            </p:blipFill>
            <p:spPr>
              <a:xfrm>
                <a:off x="5177777" y="1862002"/>
                <a:ext cx="3048141" cy="196809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grpSp>
            <p:nvGrpSpPr>
              <p:cNvPr id="2" name="Groupe 1">
                <a:extLst>
                  <a:ext uri="{FF2B5EF4-FFF2-40B4-BE49-F238E27FC236}">
                    <a16:creationId xmlns="" xmlns:a16="http://schemas.microsoft.com/office/drawing/2014/main" id="{A8DE6CA2-EBA5-4BBA-98A4-3B68FE66A3C1}"/>
                  </a:ext>
                </a:extLst>
              </p:cNvPr>
              <p:cNvGrpSpPr/>
              <p:nvPr/>
            </p:nvGrpSpPr>
            <p:grpSpPr>
              <a:xfrm>
                <a:off x="6911364" y="2437153"/>
                <a:ext cx="665508" cy="759199"/>
                <a:chOff x="6911364" y="2437153"/>
                <a:chExt cx="665508" cy="759199"/>
              </a:xfrm>
            </p:grpSpPr>
            <p:sp>
              <p:nvSpPr>
                <p:cNvPr id="7" name="Flèche : haut 6">
                  <a:extLst>
                    <a:ext uri="{FF2B5EF4-FFF2-40B4-BE49-F238E27FC236}">
                      <a16:creationId xmlns="" xmlns:a16="http://schemas.microsoft.com/office/drawing/2014/main" id="{92077E60-FE52-418A-B058-C938CE017C02}"/>
                    </a:ext>
                  </a:extLst>
                </p:cNvPr>
                <p:cNvSpPr/>
                <p:nvPr/>
              </p:nvSpPr>
              <p:spPr>
                <a:xfrm rot="5400000">
                  <a:off x="7058012" y="2847869"/>
                  <a:ext cx="88423" cy="381719"/>
                </a:xfrm>
                <a:prstGeom prst="upArrow">
                  <a:avLst/>
                </a:prstGeom>
                <a:solidFill>
                  <a:srgbClr val="FBC34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21" name="Flèche : haut 20">
                  <a:extLst>
                    <a:ext uri="{FF2B5EF4-FFF2-40B4-BE49-F238E27FC236}">
                      <a16:creationId xmlns="" xmlns:a16="http://schemas.microsoft.com/office/drawing/2014/main" id="{2C0B88EA-5465-4890-A318-235EF81F3975}"/>
                    </a:ext>
                  </a:extLst>
                </p:cNvPr>
                <p:cNvSpPr/>
                <p:nvPr/>
              </p:nvSpPr>
              <p:spPr>
                <a:xfrm rot="588317">
                  <a:off x="6911961" y="2719449"/>
                  <a:ext cx="89730" cy="208195"/>
                </a:xfrm>
                <a:prstGeom prst="upArrow">
                  <a:avLst/>
                </a:prstGeom>
                <a:solidFill>
                  <a:srgbClr val="FBC34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sp>
              <p:nvSpPr>
                <p:cNvPr id="8" name="ZoneTexte 7">
                  <a:extLst>
                    <a:ext uri="{FF2B5EF4-FFF2-40B4-BE49-F238E27FC236}">
                      <a16:creationId xmlns="" xmlns:a16="http://schemas.microsoft.com/office/drawing/2014/main" id="{A76CB7E6-9E76-4BC3-8F5A-BA74542EF78B}"/>
                    </a:ext>
                  </a:extLst>
                </p:cNvPr>
                <p:cNvSpPr txBox="1"/>
                <p:nvPr/>
              </p:nvSpPr>
              <p:spPr>
                <a:xfrm>
                  <a:off x="7302751" y="2827020"/>
                  <a:ext cx="27412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CH" dirty="0">
                      <a:solidFill>
                        <a:srgbClr val="FFC000"/>
                      </a:solidFill>
                      <a:latin typeface="Arial Black" panose="020B0A04020102020204" pitchFamily="34" charset="0"/>
                    </a:rPr>
                    <a:t>x</a:t>
                  </a:r>
                  <a:endParaRPr lang="x-none" dirty="0">
                    <a:solidFill>
                      <a:srgbClr val="FFC000"/>
                    </a:solidFill>
                    <a:latin typeface="Arial Black" panose="020B0A04020102020204" pitchFamily="34" charset="0"/>
                  </a:endParaRP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="" xmlns:a16="http://schemas.microsoft.com/office/drawing/2014/main" id="{FFF4BAB7-3C47-4A14-9B56-CAA2F40448F0}"/>
                    </a:ext>
                  </a:extLst>
                </p:cNvPr>
                <p:cNvSpPr txBox="1"/>
                <p:nvPr/>
              </p:nvSpPr>
              <p:spPr>
                <a:xfrm>
                  <a:off x="6965162" y="2437153"/>
                  <a:ext cx="30939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CH" dirty="0">
                      <a:solidFill>
                        <a:srgbClr val="FFC000"/>
                      </a:solidFill>
                      <a:latin typeface="Arial Black" panose="020B0A04020102020204" pitchFamily="34" charset="0"/>
                    </a:rPr>
                    <a:t>Y</a:t>
                  </a:r>
                  <a:endParaRPr lang="x-none" dirty="0">
                    <a:solidFill>
                      <a:srgbClr val="FFC000"/>
                    </a:solidFill>
                    <a:latin typeface="Arial Black" panose="020B0A04020102020204" pitchFamily="34" charset="0"/>
                  </a:endParaRPr>
                </a:p>
              </p:txBody>
            </p:sp>
          </p:grpSp>
        </p:grpSp>
        <p:sp>
          <p:nvSpPr>
            <p:cNvPr id="5" name="ZoneTexte 4"/>
            <p:cNvSpPr txBox="1"/>
            <p:nvPr/>
          </p:nvSpPr>
          <p:spPr>
            <a:xfrm>
              <a:off x="347580" y="3855665"/>
              <a:ext cx="33786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H" sz="1400" dirty="0"/>
                <a:t>Acier inoxydable Rotation = 15000 tr/min</a:t>
              </a:r>
            </a:p>
            <a:p>
              <a:r>
                <a:rPr lang="fr-CH" sz="1400" dirty="0"/>
                <a:t>Avance = 300 mm/min</a:t>
              </a:r>
            </a:p>
            <a:p>
              <a:r>
                <a:rPr lang="fr-CH" sz="1400" dirty="0"/>
                <a:t>Fraise Ø1 - DIXI 7442 COOL+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40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Graphic spid="23" grpId="0" uiExpand="1">
        <p:bldSub>
          <a:bldChart bld="series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7263" y="314901"/>
            <a:ext cx="7232898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fr-CH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 RESULTATS ET AVANTAGES EXCEPTIONNELS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874319" y="3033714"/>
            <a:ext cx="8206596" cy="2112245"/>
            <a:chOff x="273721" y="2136288"/>
            <a:chExt cx="8206596" cy="2112245"/>
          </a:xfrm>
        </p:grpSpPr>
        <p:sp>
          <p:nvSpPr>
            <p:cNvPr id="7" name="Rectangle 6"/>
            <p:cNvSpPr/>
            <p:nvPr/>
          </p:nvSpPr>
          <p:spPr>
            <a:xfrm>
              <a:off x="273721" y="2136288"/>
              <a:ext cx="8206596" cy="2112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</a:pPr>
              <a:r>
                <a:rPr lang="fr-CH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Pour </a:t>
              </a:r>
              <a:r>
                <a:rPr lang="fr-CH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cette raison on peut augmenter </a:t>
              </a:r>
              <a:r>
                <a:rPr lang="fr-CH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  <a:p>
              <a:pPr algn="just">
                <a:lnSpc>
                  <a:spcPct val="107000"/>
                </a:lnSpc>
              </a:pPr>
              <a:endParaRPr lang="fr-CH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887" indent="-342887" algn="just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fr-CH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Les profondeurs et largeurs de passe des outils   </a:t>
              </a:r>
              <a:r>
                <a:rPr lang="fr-CH" sz="1600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</a:t>
              </a:r>
              <a:r>
                <a:rPr lang="fr-CH" sz="1600" i="1" baseline="-25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</a:t>
              </a:r>
              <a:r>
                <a:rPr lang="fr-CH" sz="16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et </a:t>
              </a:r>
              <a:r>
                <a:rPr lang="fr-CH" sz="1600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</a:t>
              </a:r>
              <a:r>
                <a:rPr lang="fr-CH" sz="1600" i="1" baseline="-25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</a:t>
              </a:r>
              <a:endParaRPr lang="fr-CH" sz="1600" i="1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887" indent="-342887" algn="just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endParaRPr lang="fr-CH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887" indent="-342887" algn="just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fr-CH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Les avances par dent    </a:t>
              </a:r>
              <a:r>
                <a:rPr lang="fr-CH" sz="1600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</a:t>
              </a:r>
              <a:r>
                <a:rPr lang="fr-CH" sz="1600" i="1" baseline="-25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z</a:t>
              </a:r>
              <a:endParaRPr lang="fr-CH" sz="1600" i="1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887" indent="-342887" algn="just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endParaRPr lang="fr-CH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887" indent="-342887" algn="just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r>
                <a:rPr lang="fr-CH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Les vitesses de coupe  </a:t>
              </a:r>
              <a:r>
                <a:rPr lang="fr-CH" sz="1600" i="1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</a:t>
              </a:r>
              <a:r>
                <a:rPr lang="fr-CH" sz="1600" i="1" baseline="-25000" dirty="0" err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</a:t>
              </a:r>
              <a:endParaRPr lang="fr-CH" sz="1600" i="1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342887" indent="-342887" algn="just">
                <a:lnSpc>
                  <a:spcPct val="107000"/>
                </a:lnSpc>
                <a:buFont typeface="Symbol" panose="05050102010706020507" pitchFamily="18" charset="2"/>
                <a:buChar char=""/>
              </a:pPr>
              <a:endParaRPr lang="fr-CH" sz="1600" i="1" baseline="-25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33944F95-366D-4D60-9D5C-95AA52ACF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26447" r="68919" b="27544"/>
            <a:stretch/>
          </p:blipFill>
          <p:spPr>
            <a:xfrm>
              <a:off x="6287127" y="2606811"/>
              <a:ext cx="396000" cy="354712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9" name="Image 8">
              <a:extLst>
                <a:ext uri="{FF2B5EF4-FFF2-40B4-BE49-F238E27FC236}">
                  <a16:creationId xmlns="" xmlns:a16="http://schemas.microsoft.com/office/drawing/2014/main" id="{33944F95-366D-4D60-9D5C-95AA52ACF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26447" r="68919" b="27544"/>
            <a:stretch/>
          </p:blipFill>
          <p:spPr>
            <a:xfrm>
              <a:off x="6287127" y="3181540"/>
              <a:ext cx="401956" cy="360046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0" name="Image 9">
              <a:extLst>
                <a:ext uri="{FF2B5EF4-FFF2-40B4-BE49-F238E27FC236}">
                  <a16:creationId xmlns="" xmlns:a16="http://schemas.microsoft.com/office/drawing/2014/main" id="{33944F95-366D-4D60-9D5C-95AA52ACF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26447" r="68919" b="27544"/>
            <a:stretch/>
          </p:blipFill>
          <p:spPr>
            <a:xfrm>
              <a:off x="6287127" y="3785834"/>
              <a:ext cx="401956" cy="360046"/>
            </a:xfrm>
            <a:prstGeom prst="ellipse">
              <a:avLst/>
            </a:prstGeom>
            <a:ln w="63500" cap="rnd">
              <a:noFill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6" name="Groupe 15"/>
          <p:cNvGrpSpPr/>
          <p:nvPr/>
        </p:nvGrpSpPr>
        <p:grpSpPr>
          <a:xfrm>
            <a:off x="874319" y="917935"/>
            <a:ext cx="7444111" cy="2366285"/>
            <a:chOff x="366318" y="917934"/>
            <a:chExt cx="7444111" cy="2366285"/>
          </a:xfrm>
        </p:grpSpPr>
        <p:sp>
          <p:nvSpPr>
            <p:cNvPr id="2" name="Rectangle 1"/>
            <p:cNvSpPr/>
            <p:nvPr/>
          </p:nvSpPr>
          <p:spPr>
            <a:xfrm>
              <a:off x="366318" y="1131576"/>
              <a:ext cx="3742694" cy="3558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</a:pPr>
              <a:r>
                <a:rPr lang="fr-CH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L’usinage </a:t>
              </a:r>
              <a:r>
                <a:rPr lang="fr-CH" sz="1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est nettement plus stable. </a:t>
              </a:r>
            </a:p>
          </p:txBody>
        </p:sp>
        <p:grpSp>
          <p:nvGrpSpPr>
            <p:cNvPr id="15" name="Groupe 14"/>
            <p:cNvGrpSpPr/>
            <p:nvPr/>
          </p:nvGrpSpPr>
          <p:grpSpPr>
            <a:xfrm>
              <a:off x="5345020" y="917934"/>
              <a:ext cx="2465409" cy="2366285"/>
              <a:chOff x="5291678" y="917934"/>
              <a:chExt cx="2465409" cy="2366285"/>
            </a:xfrm>
          </p:grpSpPr>
          <p:pic>
            <p:nvPicPr>
              <p:cNvPr id="1028" name="Picture 4" descr="https://i1.wp.com/directinfosgabon.com/wp-content/uploads/2018/10/stable.jpg?ssl=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27" t="4471" r="5094" b="4909"/>
              <a:stretch/>
            </p:blipFill>
            <p:spPr bwMode="auto">
              <a:xfrm>
                <a:off x="5291678" y="1432270"/>
                <a:ext cx="2465409" cy="18519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319"/>
              <a:stretch/>
            </p:blipFill>
            <p:spPr>
              <a:xfrm rot="16462951">
                <a:off x="5767041" y="1269558"/>
                <a:ext cx="1590377" cy="88713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904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0043" y="352134"/>
            <a:ext cx="5278056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fr-CH" sz="1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SERIE </a:t>
            </a:r>
            <a:r>
              <a:rPr lang="fr-CH" sz="1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DIXI 7442 / 7443 COOL</a:t>
            </a:r>
            <a:endParaRPr lang="fr-CH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t="10594" r="52486" b="1972"/>
          <a:stretch/>
        </p:blipFill>
        <p:spPr>
          <a:xfrm>
            <a:off x="670043" y="838202"/>
            <a:ext cx="2279722" cy="452269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/>
          <a:srcRect l="54633" t="10778" r="1825" b="1638"/>
          <a:stretch/>
        </p:blipFill>
        <p:spPr>
          <a:xfrm>
            <a:off x="5308667" y="838203"/>
            <a:ext cx="2102158" cy="455870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60" b="22847"/>
          <a:stretch/>
        </p:blipFill>
        <p:spPr>
          <a:xfrm>
            <a:off x="7729771" y="3855825"/>
            <a:ext cx="1337627" cy="730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49" b="23902"/>
          <a:stretch/>
        </p:blipFill>
        <p:spPr>
          <a:xfrm>
            <a:off x="3178056" y="3802383"/>
            <a:ext cx="1449097" cy="837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1" name="Connecteur droit 10"/>
          <p:cNvCxnSpPr/>
          <p:nvPr/>
        </p:nvCxnSpPr>
        <p:spPr>
          <a:xfrm>
            <a:off x="5071035" y="1228171"/>
            <a:ext cx="17930" cy="39803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8" b="27223"/>
          <a:stretch/>
        </p:blipFill>
        <p:spPr>
          <a:xfrm>
            <a:off x="3169467" y="2622641"/>
            <a:ext cx="1096690" cy="629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94" b="33473"/>
          <a:stretch/>
        </p:blipFill>
        <p:spPr>
          <a:xfrm>
            <a:off x="7729768" y="2588769"/>
            <a:ext cx="1172464" cy="663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93BB5901-CD6E-42DA-B0CE-D7B902522F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83" y="404728"/>
            <a:ext cx="144484" cy="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8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ernière_p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-56988"/>
            <a:ext cx="9219190" cy="577198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" r="16127" b="19232"/>
          <a:stretch/>
        </p:blipFill>
        <p:spPr>
          <a:xfrm>
            <a:off x="1030115" y="3761764"/>
            <a:ext cx="2668720" cy="1393190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887808" y="4712208"/>
            <a:ext cx="2476982" cy="4427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9758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5FF4834CF4BE41BBC2F24CD94CDAB7" ma:contentTypeVersion="12" ma:contentTypeDescription="Crée un document." ma:contentTypeScope="" ma:versionID="6e5acb2c0e413f5ace6bd3b5be18f4cc">
  <xsd:schema xmlns:xsd="http://www.w3.org/2001/XMLSchema" xmlns:xs="http://www.w3.org/2001/XMLSchema" xmlns:p="http://schemas.microsoft.com/office/2006/metadata/properties" xmlns:ns2="b488553e-6e89-4d7f-b083-a71e37a7962f" xmlns:ns3="8d1db0f9-2c65-4ee1-8756-13fa477d36b7" targetNamespace="http://schemas.microsoft.com/office/2006/metadata/properties" ma:root="true" ma:fieldsID="3bd505a57ff93de75d3758080dc053a5" ns2:_="" ns3:_="">
    <xsd:import namespace="b488553e-6e89-4d7f-b083-a71e37a7962f"/>
    <xsd:import namespace="8d1db0f9-2c65-4ee1-8756-13fa477d36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8553e-6e89-4d7f-b083-a71e37a79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1db0f9-2c65-4ee1-8756-13fa477d36b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285833-7C6C-48BE-AAB0-84257CCCA85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C0964E-2E1E-41E9-AEBE-ECEBF7953F45}"/>
</file>

<file path=customXml/itemProps3.xml><?xml version="1.0" encoding="utf-8"?>
<ds:datastoreItem xmlns:ds="http://schemas.openxmlformats.org/officeDocument/2006/customXml" ds:itemID="{74BA1673-FD41-45A3-9B98-8C6893DCE245}">
  <ds:schemaRefs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ccf2496a-1ab2-4551-ada2-6dcc99f6d627"/>
    <ds:schemaRef ds:uri="http://purl.org/dc/terms/"/>
    <ds:schemaRef ds:uri="http://www.w3.org/XML/1998/namespace"/>
    <ds:schemaRef ds:uri="http://schemas.microsoft.com/office/infopath/2007/PartnerControls"/>
    <ds:schemaRef ds:uri="b6bc1104-427b-4eca-b49d-0be74f79815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5252</TotalTime>
  <Words>170</Words>
  <Application>Microsoft Office PowerPoint</Application>
  <PresentationFormat>Personnalisé</PresentationFormat>
  <Paragraphs>57</Paragraphs>
  <Slides>8</Slides>
  <Notes>8</Notes>
  <HiddenSlides>0</HiddenSlides>
  <MMClips>5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</vt:i4>
      </vt:variant>
    </vt:vector>
  </HeadingPairs>
  <TitlesOfParts>
    <vt:vector size="17" baseType="lpstr">
      <vt:lpstr>Arial</vt:lpstr>
      <vt:lpstr>Arial Black</vt:lpstr>
      <vt:lpstr>Calibri</vt:lpstr>
      <vt:lpstr>Courier New</vt:lpstr>
      <vt:lpstr>Symbol</vt:lpstr>
      <vt:lpstr>Times New Roman</vt:lpstr>
      <vt:lpstr>Verdana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CHAILLET</dc:creator>
  <cp:lastModifiedBy>CHAILLET Eric</cp:lastModifiedBy>
  <cp:revision>1285</cp:revision>
  <cp:lastPrinted>2021-04-07T14:09:41Z</cp:lastPrinted>
  <dcterms:created xsi:type="dcterms:W3CDTF">2014-05-16T09:01:16Z</dcterms:created>
  <dcterms:modified xsi:type="dcterms:W3CDTF">2021-04-29T13:52:33Z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0x010100635FF4834CF4BE41BBC2F24CD94CDAB7</vt:lpwstr>
  </property>
</Properties>
</file>