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9"/>
  </p:notesMasterIdLst>
  <p:sldIdLst>
    <p:sldId id="272" r:id="rId2"/>
    <p:sldId id="263" r:id="rId3"/>
    <p:sldId id="275" r:id="rId4"/>
    <p:sldId id="257" r:id="rId5"/>
    <p:sldId id="265" r:id="rId6"/>
    <p:sldId id="270" r:id="rId7"/>
    <p:sldId id="274" r:id="rId8"/>
  </p:sldIdLst>
  <p:sldSz cx="11522075" cy="6480175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46">
          <p15:clr>
            <a:srgbClr val="A4A3A4"/>
          </p15:clr>
        </p15:guide>
        <p15:guide id="2" pos="362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272" autoAdjust="0"/>
    <p:restoredTop sz="79295" autoAdjust="0"/>
  </p:normalViewPr>
  <p:slideViewPr>
    <p:cSldViewPr snapToGrid="0" snapToObjects="1">
      <p:cViewPr varScale="1">
        <p:scale>
          <a:sx n="109" d="100"/>
          <a:sy n="109" d="100"/>
        </p:scale>
        <p:origin x="600" y="108"/>
      </p:cViewPr>
      <p:guideLst>
        <p:guide orient="horz" pos="2046"/>
        <p:guide pos="362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00" d="100"/>
        <a:sy n="200" d="100"/>
      </p:scale>
      <p:origin x="0" y="0"/>
    </p:cViewPr>
  </p:notesTextViewPr>
  <p:gridSpacing cx="180023" cy="180023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378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78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C7257B97-9BCB-434C-B2E2-2DE73F24CDD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79679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En résumé,</a:t>
            </a:r>
            <a:r>
              <a:rPr lang="fr-FR" baseline="0" dirty="0"/>
              <a:t> plus de bonne pièces à la fin du jour et travailler très calme.</a:t>
            </a:r>
          </a:p>
          <a:p>
            <a:r>
              <a:rPr lang="fr-FR" baseline="0" dirty="0"/>
              <a:t>Deux objectives, qui nous accompagner sur tout notre vie avec la production.</a:t>
            </a:r>
          </a:p>
          <a:p>
            <a:r>
              <a:rPr lang="fr-FR" dirty="0"/>
              <a:t>Une automate travaille toujours</a:t>
            </a:r>
            <a:r>
              <a:rPr lang="fr-FR" baseline="0" dirty="0"/>
              <a:t> dans la même cadence, sans café, sans vacance, sans la pause et dans 4 shifts…</a:t>
            </a:r>
            <a:endParaRPr lang="fr-FR" dirty="0"/>
          </a:p>
          <a:p>
            <a:r>
              <a:rPr lang="fr-FR" dirty="0"/>
              <a:t>Vous deviendrez encore plus compétitif.</a:t>
            </a:r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257B97-9BCB-434C-B2E2-2DE73F24CDDE}" type="slidenum">
              <a:rPr lang="de-DE" smtClean="0"/>
              <a:pPr>
                <a:defRPr/>
              </a:pPr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38918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noProof="0" dirty="0"/>
              <a:t>Nous voulons trouver une solution qui est adapter à votre besoin.</a:t>
            </a:r>
          </a:p>
          <a:p>
            <a:r>
              <a:rPr lang="fr-FR" dirty="0"/>
              <a:t>Définir une famille de pièces</a:t>
            </a:r>
            <a:r>
              <a:rPr lang="fr-FR" baseline="0" dirty="0"/>
              <a:t> et t</a:t>
            </a:r>
            <a:r>
              <a:rPr lang="fr-FR" dirty="0"/>
              <a:t>rouver la bonne procédure, ensemble avec vous.</a:t>
            </a:r>
          </a:p>
          <a:p>
            <a:r>
              <a:rPr lang="fr-FR" dirty="0"/>
              <a:t>Discuter</a:t>
            </a:r>
            <a:r>
              <a:rPr lang="fr-FR" baseline="0" dirty="0"/>
              <a:t> des suggestions et faire enfin la meilleure solution.</a:t>
            </a:r>
          </a:p>
          <a:p>
            <a:r>
              <a:rPr lang="fr-FR" baseline="0" dirty="0"/>
              <a:t>Newemag reste à votre côté, juste à la fin de projet.</a:t>
            </a:r>
            <a:endParaRPr lang="fr-FR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257B97-9BCB-434C-B2E2-2DE73F24CDDE}" type="slidenum">
              <a:rPr lang="de-DE" smtClean="0"/>
              <a:pPr>
                <a:defRPr/>
              </a:pPr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646749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noProof="0" dirty="0"/>
              <a:t>Chargées et déchargées</a:t>
            </a:r>
            <a:r>
              <a:rPr lang="fr-FR" baseline="0" noProof="0" dirty="0"/>
              <a:t> des pièces directes avec une préhenseur.</a:t>
            </a:r>
          </a:p>
          <a:p>
            <a:r>
              <a:rPr lang="fr-FR" baseline="0" noProof="0" dirty="0"/>
              <a:t>Fixer les pièces sur une palette et chargées /déchargées les palettes.</a:t>
            </a:r>
          </a:p>
          <a:p>
            <a:r>
              <a:rPr lang="fr-FR" baseline="0" noProof="0" dirty="0"/>
              <a:t>Ou une system mixte?</a:t>
            </a:r>
          </a:p>
          <a:p>
            <a:r>
              <a:rPr lang="fr-FR" noProof="0" dirty="0"/>
              <a:t>Dépende les pièces /famille de pièces, Newemag vous aide de choisir la bonne solution.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257B97-9BCB-434C-B2E2-2DE73F24CDDE}" type="slidenum">
              <a:rPr lang="de-DE" smtClean="0"/>
              <a:pPr>
                <a:defRPr/>
              </a:pPr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09559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noProof="0" dirty="0"/>
              <a:t>Pourquoi</a:t>
            </a:r>
            <a:r>
              <a:rPr lang="fr-FR" baseline="0" noProof="0" dirty="0"/>
              <a:t> Newemag a fait une system pour la </a:t>
            </a:r>
            <a:r>
              <a:rPr lang="fr-FR" baseline="0" noProof="0" dirty="0" err="1"/>
              <a:t>Miyano</a:t>
            </a:r>
            <a:r>
              <a:rPr lang="fr-FR" baseline="0" noProof="0" dirty="0"/>
              <a:t>?</a:t>
            </a:r>
          </a:p>
          <a:p>
            <a:r>
              <a:rPr lang="fr-FR" baseline="0" noProof="0" dirty="0"/>
              <a:t>Sur marchée vous trouvez plusieurs systèmes.</a:t>
            </a:r>
          </a:p>
          <a:p>
            <a:r>
              <a:rPr lang="fr-FR" baseline="0" noProof="0" dirty="0"/>
              <a:t>Mais Newemag s'est fixé des objectifs.</a:t>
            </a:r>
          </a:p>
          <a:p>
            <a:r>
              <a:rPr lang="fr-FR" baseline="0" noProof="0" dirty="0"/>
              <a:t>(Points dans feuilles)</a:t>
            </a:r>
          </a:p>
          <a:p>
            <a:r>
              <a:rPr lang="fr-FR" baseline="0" noProof="0" dirty="0"/>
              <a:t>Pour arriver les buts, la seule solution et de faire le system nous-même, 100% adapter à la machine </a:t>
            </a:r>
            <a:r>
              <a:rPr lang="fr-FR" baseline="0" noProof="0" dirty="0" err="1"/>
              <a:t>Miyano</a:t>
            </a:r>
            <a:r>
              <a:rPr lang="fr-FR" baseline="0" noProof="0" dirty="0"/>
              <a:t>.</a:t>
            </a:r>
            <a:endParaRPr lang="fr-FR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257B97-9BCB-434C-B2E2-2DE73F24CDDE}" type="slidenum">
              <a:rPr lang="de-DE" smtClean="0"/>
              <a:pPr>
                <a:defRPr/>
              </a:pPr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506351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noProof="0" dirty="0"/>
              <a:t>Aucune restriction</a:t>
            </a:r>
            <a:r>
              <a:rPr lang="fr-FR" baseline="0" noProof="0" dirty="0"/>
              <a:t> pour l’accessoires.</a:t>
            </a:r>
          </a:p>
          <a:p>
            <a:r>
              <a:rPr lang="fr-FR" baseline="0" noProof="0" dirty="0"/>
              <a:t>Aucune restriction pour l’opérateur. S´il change inserts, outils, faite le mis en train, etc.</a:t>
            </a:r>
            <a:endParaRPr lang="fr-FR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257B97-9BCB-434C-B2E2-2DE73F24CDDE}" type="slidenum">
              <a:rPr lang="de-DE" smtClean="0"/>
              <a:pPr>
                <a:defRPr/>
              </a:pPr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238487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fr-CH" sz="120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CH" sz="1200" dirty="0"/>
              <a:t>Des questions? Vous nous trouvez</a:t>
            </a:r>
            <a:r>
              <a:rPr lang="fr-CH" sz="1200" baseline="0" dirty="0"/>
              <a:t> aussi dans le chat.</a:t>
            </a:r>
            <a:endParaRPr lang="fr-CH" sz="120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1200" dirty="0"/>
              <a:t>Également sur notre page d'accueil (</a:t>
            </a:r>
            <a:r>
              <a:rPr lang="fr-FR" sz="1200" dirty="0" err="1"/>
              <a:t>aceui</a:t>
            </a:r>
            <a:r>
              <a:rPr lang="fr-FR" sz="1200" dirty="0"/>
              <a:t>), vous trouvez plus des détails et aussi des films et exemples.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CH" sz="1200" dirty="0"/>
              <a:t>Je vous remercie pour votre attention, n’hésitez pas à visiter notre centre technique à </a:t>
            </a:r>
            <a:r>
              <a:rPr lang="fr-CH" sz="1200" dirty="0" err="1"/>
              <a:t>Eschenbach</a:t>
            </a:r>
            <a:r>
              <a:rPr lang="fr-CH" sz="1200" dirty="0"/>
              <a:t> ou nous exposons des machines et des concepts d’automatisation les plus innovantes.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CH" sz="1200" dirty="0"/>
              <a:t>Merci!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CH" sz="1200" dirty="0"/>
          </a:p>
          <a:p>
            <a:endParaRPr lang="de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7257B97-9BCB-434C-B2E2-2DE73F24CDDE}" type="slidenum">
              <a:rPr lang="de-DE" smtClean="0"/>
              <a:pPr>
                <a:defRPr/>
              </a:pPr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75679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63600" y="2012950"/>
            <a:ext cx="9794875" cy="13890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728788" y="3671888"/>
            <a:ext cx="80645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73242273"/>
      </p:ext>
    </p:extLst>
  </p:cSld>
  <p:clrMapOvr>
    <a:masterClrMapping/>
  </p:clrMapOvr>
  <p:transition advTm="500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76263" y="258763"/>
            <a:ext cx="10369550" cy="1081087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76263" y="1511300"/>
            <a:ext cx="10369550" cy="4276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91830458"/>
      </p:ext>
    </p:extLst>
  </p:cSld>
  <p:clrMapOvr>
    <a:masterClrMapping/>
  </p:clrMapOvr>
  <p:transition advTm="500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353425" y="258763"/>
            <a:ext cx="2592388" cy="5529262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76263" y="258763"/>
            <a:ext cx="7624762" cy="552926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15101587"/>
      </p:ext>
    </p:extLst>
  </p:cSld>
  <p:clrMapOvr>
    <a:masterClrMapping/>
  </p:clrMapOvr>
  <p:transition advTm="5000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/>
          </p:nvPr>
        </p:nvSpPr>
        <p:spPr>
          <a:xfrm>
            <a:off x="576263" y="258763"/>
            <a:ext cx="10369550" cy="55292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81517135"/>
      </p:ext>
    </p:extLst>
  </p:cSld>
  <p:clrMapOvr>
    <a:masterClrMapping/>
  </p:clrMapOvr>
  <p:transition advTm="5000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el, Inhal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76263" y="258763"/>
            <a:ext cx="10369550" cy="1081087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76263" y="1511300"/>
            <a:ext cx="5108575" cy="42767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5837238" y="1511300"/>
            <a:ext cx="5108575" cy="2062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5837238" y="3725863"/>
            <a:ext cx="5108575" cy="20621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95215949"/>
      </p:ext>
    </p:extLst>
  </p:cSld>
  <p:clrMapOvr>
    <a:masterClrMapping/>
  </p:clrMapOvr>
  <p:transition advTm="5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76263" y="258763"/>
            <a:ext cx="10369550" cy="1081087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76263" y="1511300"/>
            <a:ext cx="10369550" cy="42767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C9CBF5AF-1D93-40B5-91A4-EA83000CBFE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2426" y="5857992"/>
            <a:ext cx="2428708" cy="363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559129"/>
      </p:ext>
    </p:extLst>
  </p:cSld>
  <p:clrMapOvr>
    <a:masterClrMapping/>
  </p:clrMapOvr>
  <p:transition advTm="5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09638" y="4164013"/>
            <a:ext cx="9794875" cy="1287462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09638" y="2746375"/>
            <a:ext cx="9794875" cy="14176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897090745"/>
      </p:ext>
    </p:extLst>
  </p:cSld>
  <p:clrMapOvr>
    <a:masterClrMapping/>
  </p:clrMapOvr>
  <p:transition advTm="50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76263" y="258763"/>
            <a:ext cx="10369550" cy="1081087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76263" y="1511300"/>
            <a:ext cx="5108575" cy="4276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837238" y="1511300"/>
            <a:ext cx="5108575" cy="4276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76745241"/>
      </p:ext>
    </p:extLst>
  </p:cSld>
  <p:clrMapOvr>
    <a:masterClrMapping/>
  </p:clrMapOvr>
  <p:transition advTm="500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76263" y="258763"/>
            <a:ext cx="10369550" cy="10810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76263" y="1450975"/>
            <a:ext cx="5091112" cy="6048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76263" y="2055813"/>
            <a:ext cx="5091112" cy="373221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853113" y="1450975"/>
            <a:ext cx="5092700" cy="6048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853113" y="2055813"/>
            <a:ext cx="5092700" cy="373221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76151775"/>
      </p:ext>
    </p:extLst>
  </p:cSld>
  <p:clrMapOvr>
    <a:masterClrMapping/>
  </p:clrMapOvr>
  <p:transition advTm="500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76263" y="258763"/>
            <a:ext cx="10369550" cy="1081087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96558387"/>
      </p:ext>
    </p:extLst>
  </p:cSld>
  <p:clrMapOvr>
    <a:masterClrMapping/>
  </p:clrMapOvr>
  <p:transition advTm="500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5094992"/>
      </p:ext>
    </p:extLst>
  </p:cSld>
  <p:clrMapOvr>
    <a:masterClrMapping/>
  </p:clrMapOvr>
  <p:transition advTm="500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76263" y="258763"/>
            <a:ext cx="3790950" cy="1096962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05325" y="258763"/>
            <a:ext cx="6440488" cy="552926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76263" y="1355725"/>
            <a:ext cx="3790950" cy="44323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712023228"/>
      </p:ext>
    </p:extLst>
  </p:cSld>
  <p:clrMapOvr>
    <a:masterClrMapping/>
  </p:clrMapOvr>
  <p:transition advTm="500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59013" y="4535488"/>
            <a:ext cx="6911975" cy="536575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259013" y="579438"/>
            <a:ext cx="6911975" cy="38877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CH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259013" y="5072063"/>
            <a:ext cx="6911975" cy="7604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670813973"/>
      </p:ext>
    </p:extLst>
  </p:cSld>
  <p:clrMapOvr>
    <a:masterClrMapping/>
  </p:clrMapOvr>
  <p:transition advTm="500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11522075" cy="993775"/>
          </a:xfrm>
          <a:prstGeom prst="rect">
            <a:avLst/>
          </a:prstGeom>
          <a:solidFill>
            <a:srgbClr val="D4003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de-CH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transition advTm="5000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iyButler_DE_neu.mp4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C295919C-4393-4B00-AB97-D17111CB3A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5412" y="1394120"/>
            <a:ext cx="6217196" cy="414687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D0364C11-52D9-46DD-AB10-B3EF1DB5FC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6846" y="2760197"/>
            <a:ext cx="2732460" cy="182164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0C51C147-E36D-4E60-838F-962846BC1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551" y="258763"/>
            <a:ext cx="10635262" cy="1081087"/>
          </a:xfrm>
        </p:spPr>
        <p:txBody>
          <a:bodyPr/>
          <a:lstStyle/>
          <a:p>
            <a:pPr algn="l"/>
            <a:r>
              <a:rPr lang="de-CH" sz="3600" dirty="0">
                <a:solidFill>
                  <a:schemeClr val="bg1"/>
                </a:solidFill>
              </a:rPr>
              <a:t>Automatisation </a:t>
            </a:r>
            <a:r>
              <a:rPr lang="de-CH" sz="3600" dirty="0" err="1">
                <a:solidFill>
                  <a:schemeClr val="bg1"/>
                </a:solidFill>
              </a:rPr>
              <a:t>sur</a:t>
            </a:r>
            <a:r>
              <a:rPr lang="de-CH" sz="3600" dirty="0">
                <a:solidFill>
                  <a:schemeClr val="bg1"/>
                </a:solidFill>
              </a:rPr>
              <a:t> </a:t>
            </a:r>
            <a:r>
              <a:rPr lang="de-CH" sz="3600" dirty="0" err="1">
                <a:solidFill>
                  <a:schemeClr val="bg1"/>
                </a:solidFill>
              </a:rPr>
              <a:t>mesure</a:t>
            </a:r>
            <a:endParaRPr lang="de-CH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0045347"/>
      </p:ext>
    </p:extLst>
  </p:cSld>
  <p:clrMapOvr>
    <a:masterClrMapping/>
  </p:clrMapOvr>
  <p:transition advTm="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ABD670AA-E52A-4E44-83FA-A02D4FAD9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551" y="258763"/>
            <a:ext cx="10635262" cy="1081087"/>
          </a:xfrm>
        </p:spPr>
        <p:txBody>
          <a:bodyPr/>
          <a:lstStyle/>
          <a:p>
            <a:pPr algn="l"/>
            <a:r>
              <a:rPr lang="de-CH" sz="3600" dirty="0" err="1">
                <a:solidFill>
                  <a:schemeClr val="bg1"/>
                </a:solidFill>
              </a:rPr>
              <a:t>Pourquoi</a:t>
            </a:r>
            <a:r>
              <a:rPr lang="de-CH" sz="3600" dirty="0">
                <a:solidFill>
                  <a:schemeClr val="bg1"/>
                </a:solidFill>
              </a:rPr>
              <a:t> </a:t>
            </a:r>
            <a:r>
              <a:rPr lang="de-CH" sz="3600" dirty="0" err="1">
                <a:solidFill>
                  <a:schemeClr val="bg1"/>
                </a:solidFill>
              </a:rPr>
              <a:t>l’automatisation</a:t>
            </a:r>
            <a:r>
              <a:rPr lang="de-CH" sz="3600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58898700-6355-4BCC-B844-EEF15EB1087A}"/>
              </a:ext>
            </a:extLst>
          </p:cNvPr>
          <p:cNvSpPr txBox="1"/>
          <p:nvPr/>
        </p:nvSpPr>
        <p:spPr>
          <a:xfrm>
            <a:off x="653143" y="1698171"/>
            <a:ext cx="8111516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/>
              <a:t>Amélioration des processus au moyen de la technologie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2400" dirty="0" err="1"/>
              <a:t>Moins</a:t>
            </a:r>
            <a:r>
              <a:rPr lang="de-CH" sz="2400" dirty="0"/>
              <a:t> </a:t>
            </a:r>
            <a:r>
              <a:rPr lang="de-CH" sz="2400" dirty="0" err="1"/>
              <a:t>d’erreurs</a:t>
            </a:r>
            <a:r>
              <a:rPr lang="de-CH" sz="2400" dirty="0"/>
              <a:t> </a:t>
            </a:r>
            <a:r>
              <a:rPr lang="de-CH" sz="2400" dirty="0" err="1"/>
              <a:t>d'usinage</a:t>
            </a:r>
            <a:endParaRPr lang="de-CH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/>
              <a:t>Moins de temps / charge de travail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2400" dirty="0"/>
              <a:t>24 / 7 – </a:t>
            </a:r>
            <a:r>
              <a:rPr lang="fr-FR" sz="2400" dirty="0"/>
              <a:t>Production avec moins de main-d'œuvre</a:t>
            </a:r>
            <a:endParaRPr lang="de-CH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/>
              <a:t>Plus de bonnes pièces par unité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/>
              <a:t>Plus compétitif</a:t>
            </a:r>
            <a:endParaRPr lang="de-CH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CH" sz="2400" dirty="0"/>
          </a:p>
          <a:p>
            <a:endParaRPr lang="fr-FR" sz="2400" b="1" dirty="0"/>
          </a:p>
          <a:p>
            <a:r>
              <a:rPr lang="fr-FR" sz="2400" b="1" dirty="0"/>
              <a:t>Vous êtes l'un des gagnants à l'avenir !</a:t>
            </a:r>
            <a:endParaRPr lang="de-CH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56E6D0B-B7E4-4649-91EC-A2C7642AD9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3993" y="3372885"/>
            <a:ext cx="3448224" cy="2298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990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ABD670AA-E52A-4E44-83FA-A02D4FAD9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551" y="258763"/>
            <a:ext cx="10635262" cy="1081087"/>
          </a:xfrm>
        </p:spPr>
        <p:txBody>
          <a:bodyPr/>
          <a:lstStyle/>
          <a:p>
            <a:pPr algn="l"/>
            <a:r>
              <a:rPr lang="de-CH" sz="3600" dirty="0" err="1">
                <a:solidFill>
                  <a:schemeClr val="bg1"/>
                </a:solidFill>
              </a:rPr>
              <a:t>Pourquoi</a:t>
            </a:r>
            <a:r>
              <a:rPr lang="de-CH" sz="3600" dirty="0">
                <a:solidFill>
                  <a:schemeClr val="bg1"/>
                </a:solidFill>
              </a:rPr>
              <a:t> </a:t>
            </a:r>
            <a:r>
              <a:rPr lang="de-CH" sz="3600" dirty="0" err="1">
                <a:solidFill>
                  <a:schemeClr val="bg1"/>
                </a:solidFill>
              </a:rPr>
              <a:t>l’automatisation</a:t>
            </a:r>
            <a:r>
              <a:rPr lang="de-CH" sz="3600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CFC05345-1358-45F8-B5B7-82F718BDADD7}"/>
              </a:ext>
            </a:extLst>
          </p:cNvPr>
          <p:cNvSpPr txBox="1">
            <a:spLocks/>
          </p:cNvSpPr>
          <p:nvPr/>
        </p:nvSpPr>
        <p:spPr>
          <a:xfrm>
            <a:off x="360361" y="1278541"/>
            <a:ext cx="7429623" cy="4277527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fr-FR" sz="2400" b="1" u="sng" kern="0" dirty="0"/>
              <a:t>Solution sur mesure pour vos tâches </a:t>
            </a:r>
            <a:r>
              <a:rPr lang="de-CH" sz="2400" b="1" u="sng" kern="0" dirty="0"/>
              <a:t>:</a:t>
            </a:r>
            <a:br>
              <a:rPr lang="de-CH" sz="2400" b="1" u="sng" kern="0" dirty="0"/>
            </a:br>
            <a:br>
              <a:rPr lang="de-CH" sz="2400" b="1" u="sng" kern="0" dirty="0"/>
            </a:br>
            <a:r>
              <a:rPr lang="fr-FR" sz="2400" kern="0" dirty="0"/>
              <a:t>Analyse des besoins dans vos locaux</a:t>
            </a:r>
            <a:br>
              <a:rPr lang="de-CH" sz="2400" kern="0" dirty="0"/>
            </a:br>
            <a:r>
              <a:rPr lang="de-CH" sz="2400" kern="0" dirty="0"/>
              <a:t>-  </a:t>
            </a:r>
            <a:r>
              <a:rPr lang="de-CH" sz="2400" kern="0" dirty="0" err="1"/>
              <a:t>Tâches</a:t>
            </a:r>
            <a:br>
              <a:rPr lang="de-CH" sz="2400" kern="0" dirty="0"/>
            </a:br>
            <a:r>
              <a:rPr lang="de-CH" sz="2400" kern="0" dirty="0"/>
              <a:t>-  </a:t>
            </a:r>
            <a:r>
              <a:rPr lang="de-CH" sz="2400" kern="0" dirty="0" err="1"/>
              <a:t>Définir</a:t>
            </a:r>
            <a:r>
              <a:rPr lang="de-CH" sz="2400" kern="0" dirty="0"/>
              <a:t> </a:t>
            </a:r>
            <a:r>
              <a:rPr lang="de-CH" sz="2400" kern="0" dirty="0" err="1"/>
              <a:t>pièces</a:t>
            </a:r>
            <a:r>
              <a:rPr lang="de-CH" sz="2400" kern="0" dirty="0"/>
              <a:t> à </a:t>
            </a:r>
            <a:r>
              <a:rPr lang="de-CH" sz="2400" kern="0" dirty="0" err="1"/>
              <a:t>usiner</a:t>
            </a:r>
            <a:br>
              <a:rPr lang="de-CH" sz="2400" kern="0" dirty="0"/>
            </a:br>
            <a:r>
              <a:rPr lang="de-CH" sz="2400" kern="0" dirty="0"/>
              <a:t>-  </a:t>
            </a:r>
            <a:r>
              <a:rPr lang="de-CH" sz="2400" kern="0" dirty="0" err="1"/>
              <a:t>Définir</a:t>
            </a:r>
            <a:r>
              <a:rPr lang="de-CH" sz="2400" kern="0" dirty="0"/>
              <a:t> la </a:t>
            </a:r>
            <a:r>
              <a:rPr lang="de-CH" sz="2400" kern="0" dirty="0" err="1"/>
              <a:t>procédure</a:t>
            </a:r>
            <a:br>
              <a:rPr lang="de-CH" sz="2400" kern="0" dirty="0"/>
            </a:br>
            <a:r>
              <a:rPr lang="de-CH" sz="2400" kern="0" dirty="0"/>
              <a:t>-  </a:t>
            </a:r>
            <a:r>
              <a:rPr lang="de-CH" sz="2400" kern="0" dirty="0" err="1"/>
              <a:t>Trouver</a:t>
            </a:r>
            <a:r>
              <a:rPr lang="de-CH" sz="2400" kern="0" dirty="0"/>
              <a:t> des </a:t>
            </a:r>
            <a:r>
              <a:rPr lang="de-CH" sz="2400" kern="0" dirty="0" err="1"/>
              <a:t>idées</a:t>
            </a:r>
            <a:r>
              <a:rPr lang="de-CH" sz="2400" kern="0" dirty="0"/>
              <a:t> </a:t>
            </a:r>
            <a:r>
              <a:rPr lang="de-CH" sz="2400" kern="0" dirty="0" err="1"/>
              <a:t>ensemble</a:t>
            </a:r>
            <a:br>
              <a:rPr lang="de-CH" sz="2400" kern="0" dirty="0"/>
            </a:br>
            <a:r>
              <a:rPr lang="de-CH" sz="2400" kern="0" dirty="0"/>
              <a:t>-  Proposition / </a:t>
            </a:r>
            <a:r>
              <a:rPr lang="de-CH" sz="2400" kern="0" dirty="0" err="1"/>
              <a:t>suggestions</a:t>
            </a:r>
            <a:r>
              <a:rPr lang="de-CH" sz="2400" kern="0" dirty="0"/>
              <a:t> de Newemag</a:t>
            </a:r>
            <a:br>
              <a:rPr lang="de-CH" sz="2400" kern="0" dirty="0"/>
            </a:br>
            <a:br>
              <a:rPr lang="de-CH" sz="2400" kern="0" dirty="0"/>
            </a:br>
            <a:br>
              <a:rPr lang="de-CH" sz="2400" kern="0" dirty="0"/>
            </a:br>
            <a:r>
              <a:rPr lang="fr-FR" sz="2400" b="1" kern="0" dirty="0"/>
              <a:t>Exécution du contrat en tant que maître d’œuvre !</a:t>
            </a:r>
            <a:br>
              <a:rPr lang="de-CH" sz="2400" b="1" u="sng" kern="0" dirty="0"/>
            </a:br>
            <a:endParaRPr lang="de-CH" sz="2400" kern="0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016BDDD2-B03C-4D09-8170-BFCA2F8F5E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8080" y="2044647"/>
            <a:ext cx="3913631" cy="261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532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Tm="5000"/>
    </mc:Choice>
    <mc:Fallback>
      <p:transition advTm="5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E1FECE-D051-4248-B78B-314510BAD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551" y="258763"/>
            <a:ext cx="10635262" cy="655637"/>
          </a:xfrm>
        </p:spPr>
        <p:txBody>
          <a:bodyPr/>
          <a:lstStyle/>
          <a:p>
            <a:pPr algn="l"/>
            <a:r>
              <a:rPr lang="de-CH" sz="3600" dirty="0" err="1">
                <a:solidFill>
                  <a:schemeClr val="bg1"/>
                </a:solidFill>
              </a:rPr>
              <a:t>Les</a:t>
            </a:r>
            <a:r>
              <a:rPr lang="de-CH" sz="3600" dirty="0">
                <a:solidFill>
                  <a:schemeClr val="bg1"/>
                </a:solidFill>
              </a:rPr>
              <a:t> </a:t>
            </a:r>
            <a:r>
              <a:rPr lang="de-CH" sz="3600" dirty="0" err="1">
                <a:solidFill>
                  <a:schemeClr val="bg1"/>
                </a:solidFill>
              </a:rPr>
              <a:t>automatisations</a:t>
            </a:r>
            <a:r>
              <a:rPr lang="de-CH" sz="3600" dirty="0">
                <a:solidFill>
                  <a:schemeClr val="bg1"/>
                </a:solidFill>
              </a:rPr>
              <a:t> possibles </a:t>
            </a:r>
            <a:r>
              <a:rPr lang="de-CH" sz="3600" dirty="0" err="1">
                <a:solidFill>
                  <a:schemeClr val="bg1"/>
                </a:solidFill>
              </a:rPr>
              <a:t>chez</a:t>
            </a:r>
            <a:r>
              <a:rPr lang="de-CH" sz="3600" dirty="0">
                <a:solidFill>
                  <a:schemeClr val="bg1"/>
                </a:solidFill>
              </a:rPr>
              <a:t> Newemag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4F24B15-1431-4F30-9FAA-77188F62A203}"/>
              </a:ext>
            </a:extLst>
          </p:cNvPr>
          <p:cNvSpPr txBox="1"/>
          <p:nvPr/>
        </p:nvSpPr>
        <p:spPr>
          <a:xfrm>
            <a:off x="390059" y="1234474"/>
            <a:ext cx="38331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Pièces chargées / déchargées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7FCCD6B-73DC-440D-96C3-B7AF6410CDBE}"/>
              </a:ext>
            </a:extLst>
          </p:cNvPr>
          <p:cNvSpPr txBox="1"/>
          <p:nvPr/>
        </p:nvSpPr>
        <p:spPr>
          <a:xfrm>
            <a:off x="4851291" y="2329428"/>
            <a:ext cx="18501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2000" b="1" dirty="0" err="1"/>
              <a:t>Palettisations</a:t>
            </a:r>
            <a:endParaRPr lang="de-CH" sz="2000" b="1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5268C576-8963-4BCC-BA02-B115A45C2A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9290" y="1259680"/>
            <a:ext cx="4022785" cy="4022785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BE0A239C-8E45-4A3E-94C3-ED83E336AFCB}"/>
              </a:ext>
            </a:extLst>
          </p:cNvPr>
          <p:cNvSpPr txBox="1"/>
          <p:nvPr/>
        </p:nvSpPr>
        <p:spPr>
          <a:xfrm>
            <a:off x="8366630" y="1737289"/>
            <a:ext cx="24192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2000" b="1" dirty="0" err="1"/>
              <a:t>Opérations</a:t>
            </a:r>
            <a:r>
              <a:rPr lang="de-CH" sz="2000" b="1" dirty="0"/>
              <a:t> mixtes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83D50B74-EB13-4CAC-A38E-2D3CE86BEB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999" y="1770392"/>
            <a:ext cx="4186837" cy="3001363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8BBEF65D-8A6C-4A87-9DC7-181906C3CB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60128" y="2918471"/>
            <a:ext cx="4001817" cy="30013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69078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66282535-9C1C-4362-A33A-D8F77A270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58765"/>
            <a:ext cx="11522075" cy="741694"/>
          </a:xfrm>
        </p:spPr>
        <p:txBody>
          <a:bodyPr/>
          <a:lstStyle/>
          <a:p>
            <a:pPr algn="l"/>
            <a:r>
              <a:rPr lang="de-CH" sz="3600" dirty="0">
                <a:solidFill>
                  <a:schemeClr val="bg1"/>
                </a:solidFill>
              </a:rPr>
              <a:t>Pièces </a:t>
            </a:r>
            <a:r>
              <a:rPr lang="de-CH" sz="3600" dirty="0" err="1">
                <a:solidFill>
                  <a:schemeClr val="bg1"/>
                </a:solidFill>
              </a:rPr>
              <a:t>charchées</a:t>
            </a:r>
            <a:r>
              <a:rPr lang="de-CH" sz="3600" dirty="0">
                <a:solidFill>
                  <a:schemeClr val="bg1"/>
                </a:solidFill>
              </a:rPr>
              <a:t>/ </a:t>
            </a:r>
            <a:r>
              <a:rPr lang="de-CH" sz="3600" dirty="0" err="1">
                <a:solidFill>
                  <a:schemeClr val="bg1"/>
                </a:solidFill>
              </a:rPr>
              <a:t>décharchées</a:t>
            </a:r>
            <a:r>
              <a:rPr lang="de-CH" sz="3600" dirty="0">
                <a:solidFill>
                  <a:schemeClr val="bg1"/>
                </a:solidFill>
              </a:rPr>
              <a:t> </a:t>
            </a:r>
            <a:r>
              <a:rPr lang="de-CH" sz="3600" b="1" dirty="0">
                <a:solidFill>
                  <a:schemeClr val="bg1"/>
                </a:solidFill>
              </a:rPr>
              <a:t>«</a:t>
            </a:r>
            <a:r>
              <a:rPr lang="de-CH" sz="3600" b="1" dirty="0" err="1">
                <a:solidFill>
                  <a:schemeClr val="bg1"/>
                </a:solidFill>
              </a:rPr>
              <a:t>made</a:t>
            </a:r>
            <a:r>
              <a:rPr lang="de-CH" sz="3600" b="1" dirty="0">
                <a:solidFill>
                  <a:schemeClr val="bg1"/>
                </a:solidFill>
              </a:rPr>
              <a:t> </a:t>
            </a:r>
            <a:r>
              <a:rPr lang="de-CH" sz="3600" b="1" dirty="0" err="1">
                <a:solidFill>
                  <a:schemeClr val="bg1"/>
                </a:solidFill>
              </a:rPr>
              <a:t>by</a:t>
            </a:r>
            <a:r>
              <a:rPr lang="de-CH" sz="3600" b="1" dirty="0">
                <a:solidFill>
                  <a:schemeClr val="bg1"/>
                </a:solidFill>
              </a:rPr>
              <a:t> Newemag»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2D9641EA-DAD0-4682-97E1-17FAFA3AB2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1348" y="2136528"/>
            <a:ext cx="5169134" cy="2909527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A6B3AE96-15A5-4452-B1E0-81A12EE642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556" y="2136529"/>
            <a:ext cx="5205481" cy="2928083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87609BF0-4EB3-46DA-AA4B-252969592B63}"/>
              </a:ext>
            </a:extLst>
          </p:cNvPr>
          <p:cNvSpPr txBox="1"/>
          <p:nvPr/>
        </p:nvSpPr>
        <p:spPr>
          <a:xfrm>
            <a:off x="555556" y="1441479"/>
            <a:ext cx="158729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2400" b="1" dirty="0" err="1"/>
              <a:t>MiyButler</a:t>
            </a:r>
            <a:endParaRPr lang="de-CH" sz="2400" b="1" dirty="0"/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587408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hlinkClick r:id="rId3" action="ppaction://hlinkfile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3004" y="1527349"/>
            <a:ext cx="5512441" cy="3677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41926ABF-2561-4D22-9EE2-5DBEDED05BDA}"/>
              </a:ext>
            </a:extLst>
          </p:cNvPr>
          <p:cNvSpPr txBox="1"/>
          <p:nvPr/>
        </p:nvSpPr>
        <p:spPr>
          <a:xfrm>
            <a:off x="519074" y="1335970"/>
            <a:ext cx="158729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2400" b="1" dirty="0" err="1"/>
              <a:t>MiyButler</a:t>
            </a:r>
            <a:endParaRPr lang="de-CH" sz="2400" b="1" dirty="0"/>
          </a:p>
          <a:p>
            <a:endParaRPr lang="de-CH" dirty="0"/>
          </a:p>
          <a:p>
            <a:endParaRPr lang="de-CH" dirty="0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EBE18196-B09E-470B-8181-CE8F069D7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667" y="258764"/>
            <a:ext cx="10963264" cy="664345"/>
          </a:xfrm>
        </p:spPr>
        <p:txBody>
          <a:bodyPr/>
          <a:lstStyle/>
          <a:p>
            <a:pPr algn="l"/>
            <a:r>
              <a:rPr lang="de-CH" sz="3600" dirty="0">
                <a:solidFill>
                  <a:schemeClr val="bg1"/>
                </a:solidFill>
              </a:rPr>
              <a:t>Pièces </a:t>
            </a:r>
            <a:r>
              <a:rPr lang="de-CH" sz="3600" dirty="0" err="1">
                <a:solidFill>
                  <a:schemeClr val="bg1"/>
                </a:solidFill>
              </a:rPr>
              <a:t>chargées</a:t>
            </a:r>
            <a:r>
              <a:rPr lang="de-CH" sz="3600" dirty="0">
                <a:solidFill>
                  <a:schemeClr val="bg1"/>
                </a:solidFill>
              </a:rPr>
              <a:t>/</a:t>
            </a:r>
            <a:r>
              <a:rPr lang="de-CH" sz="3600" dirty="0" err="1">
                <a:solidFill>
                  <a:schemeClr val="bg1"/>
                </a:solidFill>
              </a:rPr>
              <a:t>déchargées</a:t>
            </a:r>
            <a:r>
              <a:rPr lang="de-CH" sz="3600" dirty="0">
                <a:solidFill>
                  <a:schemeClr val="bg1"/>
                </a:solidFill>
              </a:rPr>
              <a:t> </a:t>
            </a:r>
            <a:r>
              <a:rPr lang="de-CH" sz="3600" b="1" dirty="0">
                <a:solidFill>
                  <a:schemeClr val="bg1"/>
                </a:solidFill>
              </a:rPr>
              <a:t>«</a:t>
            </a:r>
            <a:r>
              <a:rPr lang="de-CH" sz="3600" b="1" dirty="0" err="1">
                <a:solidFill>
                  <a:schemeClr val="bg1"/>
                </a:solidFill>
              </a:rPr>
              <a:t>made</a:t>
            </a:r>
            <a:r>
              <a:rPr lang="de-CH" sz="3600" b="1" dirty="0">
                <a:solidFill>
                  <a:schemeClr val="bg1"/>
                </a:solidFill>
              </a:rPr>
              <a:t> </a:t>
            </a:r>
            <a:r>
              <a:rPr lang="de-CH" sz="3600" b="1" dirty="0" err="1">
                <a:solidFill>
                  <a:schemeClr val="bg1"/>
                </a:solidFill>
              </a:rPr>
              <a:t>by</a:t>
            </a:r>
            <a:r>
              <a:rPr lang="de-CH" sz="3600" b="1" dirty="0">
                <a:solidFill>
                  <a:schemeClr val="bg1"/>
                </a:solidFill>
              </a:rPr>
              <a:t> Newemag»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2170800E-136D-4C56-8EEE-158E2397A4EF}"/>
              </a:ext>
            </a:extLst>
          </p:cNvPr>
          <p:cNvSpPr txBox="1"/>
          <p:nvPr/>
        </p:nvSpPr>
        <p:spPr>
          <a:xfrm>
            <a:off x="482853" y="1854686"/>
            <a:ext cx="539040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2400" dirty="0" err="1"/>
              <a:t>Neutre</a:t>
            </a:r>
            <a:r>
              <a:rPr lang="de-CH" sz="2400" dirty="0"/>
              <a:t> </a:t>
            </a:r>
            <a:r>
              <a:rPr lang="de-CH" sz="2400" dirty="0" err="1"/>
              <a:t>sur</a:t>
            </a:r>
            <a:r>
              <a:rPr lang="de-CH" sz="2400" dirty="0"/>
              <a:t> le plan de </a:t>
            </a:r>
            <a:r>
              <a:rPr lang="de-CH" sz="2400" dirty="0" err="1"/>
              <a:t>l’espace</a:t>
            </a:r>
            <a:endParaRPr lang="de-CH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2400" dirty="0"/>
              <a:t>Simple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2400" dirty="0" err="1"/>
              <a:t>Utilisation</a:t>
            </a:r>
            <a:r>
              <a:rPr lang="de-CH" sz="2400" dirty="0"/>
              <a:t> universelle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2400" dirty="0"/>
              <a:t>Extensible (</a:t>
            </a:r>
            <a:r>
              <a:rPr lang="de-CH" sz="2400" dirty="0" err="1"/>
              <a:t>mesurer</a:t>
            </a:r>
            <a:r>
              <a:rPr lang="de-CH" sz="2400" dirty="0"/>
              <a:t>, </a:t>
            </a:r>
            <a:r>
              <a:rPr lang="de-CH" sz="2400" dirty="0" err="1"/>
              <a:t>laver</a:t>
            </a:r>
            <a:r>
              <a:rPr lang="de-CH" sz="2400" dirty="0"/>
              <a:t>, etc…)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2400" dirty="0"/>
              <a:t>Bon </a:t>
            </a:r>
            <a:r>
              <a:rPr lang="de-CH" sz="2400" dirty="0" err="1"/>
              <a:t>marché</a:t>
            </a:r>
            <a:endParaRPr lang="de-CH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/>
              <a:t>Combiné avec ravitailleur de barres</a:t>
            </a:r>
            <a:endParaRPr lang="de-CH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2400" dirty="0" err="1"/>
              <a:t>Aucune</a:t>
            </a:r>
            <a:r>
              <a:rPr lang="de-CH" sz="2400" dirty="0"/>
              <a:t> </a:t>
            </a:r>
            <a:r>
              <a:rPr lang="de-CH" sz="2400" dirty="0" err="1"/>
              <a:t>restriction</a:t>
            </a:r>
            <a:endParaRPr lang="de-CH" sz="2400" dirty="0"/>
          </a:p>
          <a:p>
            <a:endParaRPr lang="de-CH" sz="2400" b="1" dirty="0"/>
          </a:p>
          <a:p>
            <a:endParaRPr lang="de-CH" sz="2400" b="1" dirty="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187D81A5-16A4-46CD-8FF6-B9FA7D8B2B50}"/>
              </a:ext>
            </a:extLst>
          </p:cNvPr>
          <p:cNvSpPr txBox="1"/>
          <p:nvPr/>
        </p:nvSpPr>
        <p:spPr>
          <a:xfrm>
            <a:off x="519074" y="5268567"/>
            <a:ext cx="51058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2400" b="1" dirty="0" err="1"/>
              <a:t>Encore</a:t>
            </a:r>
            <a:r>
              <a:rPr lang="de-CH" sz="2400" b="1" dirty="0"/>
              <a:t> plus flexible et </a:t>
            </a:r>
            <a:r>
              <a:rPr lang="de-CH" sz="2400" b="1" dirty="0" err="1"/>
              <a:t>compétitif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195348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67C550E4-70B1-48CD-8203-20DF00FB4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667" y="258764"/>
            <a:ext cx="10369550" cy="641191"/>
          </a:xfrm>
        </p:spPr>
        <p:txBody>
          <a:bodyPr/>
          <a:lstStyle/>
          <a:p>
            <a:pPr algn="l"/>
            <a:r>
              <a:rPr lang="de-CH" sz="3600" dirty="0" err="1">
                <a:solidFill>
                  <a:schemeClr val="bg1"/>
                </a:solidFill>
              </a:rPr>
              <a:t>Toute</a:t>
            </a:r>
            <a:r>
              <a:rPr lang="de-CH" sz="3600" dirty="0">
                <a:solidFill>
                  <a:schemeClr val="bg1"/>
                </a:solidFill>
              </a:rPr>
              <a:t> </a:t>
            </a:r>
            <a:r>
              <a:rPr lang="de-CH" sz="3600" dirty="0" err="1">
                <a:solidFill>
                  <a:schemeClr val="bg1"/>
                </a:solidFill>
              </a:rPr>
              <a:t>une</a:t>
            </a:r>
            <a:r>
              <a:rPr lang="de-CH" sz="3600" dirty="0">
                <a:solidFill>
                  <a:schemeClr val="bg1"/>
                </a:solidFill>
              </a:rPr>
              <a:t> </a:t>
            </a:r>
            <a:r>
              <a:rPr lang="de-CH" sz="3600" dirty="0" err="1">
                <a:solidFill>
                  <a:schemeClr val="bg1"/>
                </a:solidFill>
              </a:rPr>
              <a:t>équipe</a:t>
            </a:r>
            <a:r>
              <a:rPr lang="de-CH" sz="3600" dirty="0">
                <a:solidFill>
                  <a:schemeClr val="bg1"/>
                </a:solidFill>
              </a:rPr>
              <a:t> </a:t>
            </a:r>
            <a:r>
              <a:rPr lang="de-CH" sz="3600" dirty="0" err="1">
                <a:solidFill>
                  <a:schemeClr val="bg1"/>
                </a:solidFill>
              </a:rPr>
              <a:t>pour</a:t>
            </a:r>
            <a:r>
              <a:rPr lang="de-CH" sz="3600" dirty="0">
                <a:solidFill>
                  <a:schemeClr val="bg1"/>
                </a:solidFill>
              </a:rPr>
              <a:t> </a:t>
            </a:r>
            <a:r>
              <a:rPr lang="de-CH" sz="3600" dirty="0" err="1">
                <a:solidFill>
                  <a:schemeClr val="bg1"/>
                </a:solidFill>
              </a:rPr>
              <a:t>vous</a:t>
            </a:r>
            <a:endParaRPr lang="de-CH" sz="3600" dirty="0">
              <a:solidFill>
                <a:schemeClr val="bg1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9A7F4DA-C50C-4059-ACDD-173E12E5DD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2938" y="1061768"/>
            <a:ext cx="3509273" cy="2547053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7BAB99AD-94C5-44BB-B56F-76CB15206717}"/>
              </a:ext>
            </a:extLst>
          </p:cNvPr>
          <p:cNvSpPr txBox="1"/>
          <p:nvPr/>
        </p:nvSpPr>
        <p:spPr>
          <a:xfrm>
            <a:off x="7269721" y="3811660"/>
            <a:ext cx="290637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2400" b="1" dirty="0"/>
              <a:t>+41 41 798 31 00</a:t>
            </a:r>
            <a:br>
              <a:rPr lang="de-CH" sz="3200" b="1" dirty="0"/>
            </a:br>
            <a:r>
              <a:rPr lang="de-CH" sz="2400" dirty="0"/>
              <a:t>info@newemag.ch </a:t>
            </a:r>
          </a:p>
          <a:p>
            <a:r>
              <a:rPr lang="de-CH" sz="2400" dirty="0"/>
              <a:t>www.newemag.ch 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EA395823-A0B8-4E76-B94F-B05609EDD4C5}"/>
              </a:ext>
            </a:extLst>
          </p:cNvPr>
          <p:cNvSpPr/>
          <p:nvPr/>
        </p:nvSpPr>
        <p:spPr>
          <a:xfrm flipH="1">
            <a:off x="6077460" y="5118555"/>
            <a:ext cx="5290894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r>
              <a:rPr lang="fr-CH" sz="2400" dirty="0"/>
              <a:t>Nous nous réjouissons de votre appel</a:t>
            </a:r>
            <a:endParaRPr lang="de-CH" sz="2400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6360E2E-CD6C-4D6E-8121-C21B28CFA04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32" y="1433149"/>
            <a:ext cx="5411336" cy="4058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531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5000"/>
    </mc:Choice>
    <mc:Fallback xmlns="">
      <p:transition advTm="5000"/>
    </mc:Fallback>
  </mc:AlternateContent>
</p:sld>
</file>

<file path=ppt/theme/theme1.xml><?xml version="1.0" encoding="utf-8"?>
<a:theme xmlns:a="http://schemas.openxmlformats.org/drawingml/2006/main" name="1_Standarddesign">
  <a:themeElements>
    <a:clrScheme name="1_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35FF4834CF4BE41BBC2F24CD94CDAB7" ma:contentTypeVersion="12" ma:contentTypeDescription="Crée un document." ma:contentTypeScope="" ma:versionID="6e5acb2c0e413f5ace6bd3b5be18f4cc">
  <xsd:schema xmlns:xsd="http://www.w3.org/2001/XMLSchema" xmlns:xs="http://www.w3.org/2001/XMLSchema" xmlns:p="http://schemas.microsoft.com/office/2006/metadata/properties" xmlns:ns2="b488553e-6e89-4d7f-b083-a71e37a7962f" xmlns:ns3="8d1db0f9-2c65-4ee1-8756-13fa477d36b7" targetNamespace="http://schemas.microsoft.com/office/2006/metadata/properties" ma:root="true" ma:fieldsID="3bd505a57ff93de75d3758080dc053a5" ns2:_="" ns3:_="">
    <xsd:import namespace="b488553e-6e89-4d7f-b083-a71e37a7962f"/>
    <xsd:import namespace="8d1db0f9-2c65-4ee1-8756-13fa477d36b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88553e-6e89-4d7f-b083-a71e37a7962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1" nillable="true" ma:displayName="Location" ma:internalName="MediaServiceLocatio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1db0f9-2c65-4ee1-8756-13fa477d36b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02E5502-E788-4864-A76B-9977900D9DEF}"/>
</file>

<file path=customXml/itemProps2.xml><?xml version="1.0" encoding="utf-8"?>
<ds:datastoreItem xmlns:ds="http://schemas.openxmlformats.org/officeDocument/2006/customXml" ds:itemID="{56CA547F-B465-4C83-B796-178FD821A677}"/>
</file>

<file path=customXml/itemProps3.xml><?xml version="1.0" encoding="utf-8"?>
<ds:datastoreItem xmlns:ds="http://schemas.openxmlformats.org/officeDocument/2006/customXml" ds:itemID="{34EA17EA-7EB4-4F0B-94A3-9264FAFE25F0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499</Words>
  <Application>Microsoft Office PowerPoint</Application>
  <PresentationFormat>Benutzerdefiniert</PresentationFormat>
  <Paragraphs>63</Paragraphs>
  <Slides>7</Slides>
  <Notes>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9" baseType="lpstr">
      <vt:lpstr>Arial</vt:lpstr>
      <vt:lpstr>1_Standarddesign</vt:lpstr>
      <vt:lpstr>Automatisation sur mesure</vt:lpstr>
      <vt:lpstr>Pourquoi l’automatisation?</vt:lpstr>
      <vt:lpstr>Pourquoi l’automatisation?</vt:lpstr>
      <vt:lpstr>Les automatisations possibles chez Newemag</vt:lpstr>
      <vt:lpstr>Pièces charchées/ décharchées «made by Newemag»</vt:lpstr>
      <vt:lpstr>Pièces chargées/déchargées «made by Newemag»</vt:lpstr>
      <vt:lpstr>Toute une équipe pour vous</vt:lpstr>
    </vt:vector>
  </TitlesOfParts>
  <Company>Newemag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.</dc:creator>
  <cp:lastModifiedBy>Pirmin Zehnder</cp:lastModifiedBy>
  <cp:revision>624</cp:revision>
  <dcterms:created xsi:type="dcterms:W3CDTF">2009-03-11T09:41:42Z</dcterms:created>
  <dcterms:modified xsi:type="dcterms:W3CDTF">2021-04-29T08:46:35Z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0x010100635FF4834CF4BE41BBC2F24CD94CDAB7</vt:lpwstr>
  </property>
</Properties>
</file>